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59" r:id="rId5"/>
    <p:sldId id="260" r:id="rId6"/>
    <p:sldId id="261" r:id="rId7"/>
    <p:sldId id="273" r:id="rId8"/>
    <p:sldId id="262" r:id="rId9"/>
    <p:sldId id="264" r:id="rId10"/>
    <p:sldId id="272" r:id="rId11"/>
    <p:sldId id="265" r:id="rId12"/>
    <p:sldId id="266" r:id="rId13"/>
    <p:sldId id="267" r:id="rId14"/>
    <p:sldId id="268" r:id="rId15"/>
    <p:sldId id="270" r:id="rId16"/>
    <p:sldId id="271" r:id="rId17"/>
    <p:sldId id="274" r:id="rId18"/>
    <p:sldId id="275" r:id="rId19"/>
    <p:sldId id="276" r:id="rId20"/>
    <p:sldId id="281" r:id="rId21"/>
    <p:sldId id="278" r:id="rId22"/>
    <p:sldId id="279" r:id="rId23"/>
    <p:sldId id="282" r:id="rId24"/>
    <p:sldId id="283" r:id="rId25"/>
    <p:sldId id="285" r:id="rId26"/>
    <p:sldId id="286" r:id="rId27"/>
    <p:sldId id="288" r:id="rId28"/>
    <p:sldId id="287" r:id="rId29"/>
    <p:sldId id="284" r:id="rId30"/>
    <p:sldId id="290" r:id="rId31"/>
    <p:sldId id="294" r:id="rId32"/>
    <p:sldId id="298" r:id="rId33"/>
    <p:sldId id="295" r:id="rId34"/>
    <p:sldId id="296" r:id="rId35"/>
    <p:sldId id="289" r:id="rId36"/>
    <p:sldId id="291" r:id="rId37"/>
    <p:sldId id="29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5" autoAdjust="0"/>
  </p:normalViewPr>
  <p:slideViewPr>
    <p:cSldViewPr>
      <p:cViewPr varScale="1">
        <p:scale>
          <a:sx n="69" d="100"/>
          <a:sy n="69" d="100"/>
        </p:scale>
        <p:origin x="-141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E3D8A4-D31D-45A9-A91C-1779D73A6969}" type="datetimeFigureOut">
              <a:rPr lang="en-US" smtClean="0"/>
              <a:t>8/30/2019</a:t>
            </a:fld>
            <a:endParaRPr 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88546A-3BAB-4BE7-82D4-7CE55F017838}" type="slidenum">
              <a:rPr lang="en-US" smtClean="0"/>
              <a:t>‹#›</a:t>
            </a:fld>
            <a:endParaRPr lang="en-US" dirty="0"/>
          </a:p>
        </p:txBody>
      </p:sp>
    </p:spTree>
    <p:extLst>
      <p:ext uri="{BB962C8B-B14F-4D97-AF65-F5344CB8AC3E}">
        <p14:creationId xmlns:p14="http://schemas.microsoft.com/office/powerpoint/2010/main" val="180871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DE88546A-3BAB-4BE7-82D4-7CE55F017838}" type="slidenum">
              <a:rPr lang="en-US" smtClean="0"/>
              <a:t>6</a:t>
            </a:fld>
            <a:endParaRPr lang="en-US"/>
          </a:p>
        </p:txBody>
      </p:sp>
    </p:spTree>
    <p:extLst>
      <p:ext uri="{BB962C8B-B14F-4D97-AF65-F5344CB8AC3E}">
        <p14:creationId xmlns:p14="http://schemas.microsoft.com/office/powerpoint/2010/main" val="194833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a:p>
        </p:txBody>
      </p:sp>
      <p:sp>
        <p:nvSpPr>
          <p:cNvPr id="4" name="日付プレースホルダー 3"/>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494945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5119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3436946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233757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5" name="フッター プレースホルダー 4"/>
          <p:cNvSpPr>
            <a:spLocks noGrp="1"/>
          </p:cNvSpPr>
          <p:nvPr>
            <p:ph type="ftr" sz="quarter" idx="11"/>
          </p:nvPr>
        </p:nvSpPr>
        <p:spPr/>
        <p:txBody>
          <a:bodyPr/>
          <a:lstStyle/>
          <a:p>
            <a:endParaRPr lang="en-US" dirty="0"/>
          </a:p>
        </p:txBody>
      </p:sp>
      <p:sp>
        <p:nvSpPr>
          <p:cNvPr id="6" name="スライド番号プレースホルダー 5"/>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55546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ー 4"/>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2022293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ー 6"/>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8" name="フッター プレースホルダー 7"/>
          <p:cNvSpPr>
            <a:spLocks noGrp="1"/>
          </p:cNvSpPr>
          <p:nvPr>
            <p:ph type="ftr" sz="quarter" idx="11"/>
          </p:nvPr>
        </p:nvSpPr>
        <p:spPr/>
        <p:txBody>
          <a:bodyPr/>
          <a:lstStyle/>
          <a:p>
            <a:endParaRPr lang="en-US" dirty="0"/>
          </a:p>
        </p:txBody>
      </p:sp>
      <p:sp>
        <p:nvSpPr>
          <p:cNvPr id="9" name="スライド番号プレースホルダー 8"/>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311266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en-US"/>
          </a:p>
        </p:txBody>
      </p:sp>
      <p:sp>
        <p:nvSpPr>
          <p:cNvPr id="3" name="日付プレースホルダー 2"/>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4" name="フッター プレースホルダー 3"/>
          <p:cNvSpPr>
            <a:spLocks noGrp="1"/>
          </p:cNvSpPr>
          <p:nvPr>
            <p:ph type="ftr" sz="quarter" idx="11"/>
          </p:nvPr>
        </p:nvSpPr>
        <p:spPr/>
        <p:txBody>
          <a:bodyPr/>
          <a:lstStyle/>
          <a:p>
            <a:endParaRPr lang="en-US" dirty="0"/>
          </a:p>
        </p:txBody>
      </p:sp>
      <p:sp>
        <p:nvSpPr>
          <p:cNvPr id="5" name="スライド番号プレースホルダー 4"/>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26623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3" name="フッター プレースホルダー 2"/>
          <p:cNvSpPr>
            <a:spLocks noGrp="1"/>
          </p:cNvSpPr>
          <p:nvPr>
            <p:ph type="ftr" sz="quarter" idx="11"/>
          </p:nvPr>
        </p:nvSpPr>
        <p:spPr/>
        <p:txBody>
          <a:bodyPr/>
          <a:lstStyle/>
          <a:p>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1422921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507321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p>
            <a:fld id="{F174D3F7-3423-49F5-97B4-1226AF7E5144}" type="datetimeFigureOut">
              <a:rPr lang="en-US" smtClean="0"/>
              <a:t>8/30/2019</a:t>
            </a:fld>
            <a:endParaRPr lang="en-US" dirty="0"/>
          </a:p>
        </p:txBody>
      </p:sp>
      <p:sp>
        <p:nvSpPr>
          <p:cNvPr id="6" name="フッター プレースホルダー 5"/>
          <p:cNvSpPr>
            <a:spLocks noGrp="1"/>
          </p:cNvSpPr>
          <p:nvPr>
            <p:ph type="ftr" sz="quarter" idx="11"/>
          </p:nvPr>
        </p:nvSpPr>
        <p:spPr/>
        <p:txBody>
          <a:bodyPr/>
          <a:lstStyle/>
          <a:p>
            <a:endParaRPr lang="en-US" dirty="0"/>
          </a:p>
        </p:txBody>
      </p:sp>
      <p:sp>
        <p:nvSpPr>
          <p:cNvPr id="7" name="スライド番号プレースホルダー 6"/>
          <p:cNvSpPr>
            <a:spLocks noGrp="1"/>
          </p:cNvSpPr>
          <p:nvPr>
            <p:ph type="sldNum" sz="quarter" idx="12"/>
          </p:nvPr>
        </p:nvSpPr>
        <p:spPr/>
        <p:txBody>
          <a:bodyPr/>
          <a:lstStyle/>
          <a:p>
            <a:fld id="{4DE18846-026E-4D51-A672-99437492C653}" type="slidenum">
              <a:rPr lang="en-US" smtClean="0"/>
              <a:t>‹#›</a:t>
            </a:fld>
            <a:endParaRPr lang="en-US" dirty="0"/>
          </a:p>
        </p:txBody>
      </p:sp>
    </p:spTree>
    <p:extLst>
      <p:ext uri="{BB962C8B-B14F-4D97-AF65-F5344CB8AC3E}">
        <p14:creationId xmlns:p14="http://schemas.microsoft.com/office/powerpoint/2010/main" val="272850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マスター タイトルの書式設定</a:t>
            </a:r>
            <a:endParaRPr 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4D3F7-3423-49F5-97B4-1226AF7E5144}" type="datetimeFigureOut">
              <a:rPr lang="en-US" smtClean="0"/>
              <a:t>8/30/2019</a:t>
            </a:fld>
            <a:endParaRPr 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18846-026E-4D51-A672-99437492C653}" type="slidenum">
              <a:rPr lang="en-US" smtClean="0"/>
              <a:t>‹#›</a:t>
            </a:fld>
            <a:endParaRPr lang="en-US" dirty="0"/>
          </a:p>
        </p:txBody>
      </p:sp>
    </p:spTree>
    <p:extLst>
      <p:ext uri="{BB962C8B-B14F-4D97-AF65-F5344CB8AC3E}">
        <p14:creationId xmlns:p14="http://schemas.microsoft.com/office/powerpoint/2010/main" val="1319738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548680"/>
            <a:ext cx="7772400" cy="1470025"/>
          </a:xfrm>
        </p:spPr>
        <p:txBody>
          <a:bodyPr>
            <a:normAutofit/>
          </a:bodyPr>
          <a:lstStyle/>
          <a:p>
            <a:r>
              <a:rPr lang="en-US" dirty="0" err="1" smtClean="0"/>
              <a:t>SGC</a:t>
            </a:r>
            <a:r>
              <a:rPr lang="en-US" dirty="0" smtClean="0"/>
              <a:t> International Café</a:t>
            </a:r>
            <a:br>
              <a:rPr lang="en-US" dirty="0" smtClean="0"/>
            </a:br>
            <a:r>
              <a:rPr lang="en-US" sz="2800" dirty="0" smtClean="0"/>
              <a:t>(</a:t>
            </a:r>
            <a:r>
              <a:rPr lang="en-US" sz="2800" dirty="0" err="1" smtClean="0"/>
              <a:t>SGC</a:t>
            </a:r>
            <a:r>
              <a:rPr lang="en-US" sz="2800" dirty="0" smtClean="0"/>
              <a:t> </a:t>
            </a:r>
            <a:r>
              <a:rPr lang="ja-JP" altLang="en-US" sz="2800" dirty="0" smtClean="0"/>
              <a:t>インターナシナルカフェ）</a:t>
            </a:r>
            <a:endParaRPr lang="en-US" sz="2800" dirty="0"/>
          </a:p>
        </p:txBody>
      </p:sp>
      <p:sp>
        <p:nvSpPr>
          <p:cNvPr id="3" name="サブタイトル 2"/>
          <p:cNvSpPr>
            <a:spLocks noGrp="1"/>
          </p:cNvSpPr>
          <p:nvPr>
            <p:ph type="subTitle" idx="1"/>
          </p:nvPr>
        </p:nvSpPr>
        <p:spPr>
          <a:xfrm>
            <a:off x="1475656" y="2060848"/>
            <a:ext cx="6400800" cy="1752600"/>
          </a:xfrm>
        </p:spPr>
        <p:txBody>
          <a:bodyPr/>
          <a:lstStyle/>
          <a:p>
            <a:r>
              <a:rPr lang="en-US" b="1" smtClean="0">
                <a:solidFill>
                  <a:schemeClr val="tx1"/>
                </a:solidFill>
              </a:rPr>
              <a:t>Learn </a:t>
            </a:r>
            <a:r>
              <a:rPr lang="en-US" b="1" dirty="0" smtClean="0">
                <a:solidFill>
                  <a:schemeClr val="tx1"/>
                </a:solidFill>
              </a:rPr>
              <a:t>Jamaica and use your English. </a:t>
            </a:r>
          </a:p>
          <a:p>
            <a:r>
              <a:rPr lang="en-US" sz="2000" b="1" dirty="0" smtClean="0"/>
              <a:t>( </a:t>
            </a:r>
            <a:r>
              <a:rPr lang="ja-JP" altLang="en-US" sz="2000" b="1" dirty="0" smtClean="0"/>
              <a:t>ジャマイカ国について知ろう、そして英語を使おう）</a:t>
            </a:r>
            <a:endParaRPr lang="en-US" altLang="ja-JP" sz="2000" b="1" dirty="0" smtClean="0"/>
          </a:p>
          <a:p>
            <a:endParaRPr lang="en-US" sz="2000" b="1" dirty="0"/>
          </a:p>
          <a:p>
            <a:endParaRPr lang="en-US" sz="2000" b="1" dirty="0" smtClean="0"/>
          </a:p>
          <a:p>
            <a:endParaRPr lang="en-US" sz="2000" b="1" dirty="0" smtClean="0"/>
          </a:p>
          <a:p>
            <a:endParaRPr lang="en-US" sz="2000" b="1" dirty="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429000"/>
            <a:ext cx="3312368" cy="1872208"/>
          </a:xfrm>
          <a:prstGeom prst="rect">
            <a:avLst/>
          </a:prstGeom>
        </p:spPr>
      </p:pic>
      <p:sp>
        <p:nvSpPr>
          <p:cNvPr id="9" name="テキスト ボックス 8"/>
          <p:cNvSpPr txBox="1"/>
          <p:nvPr/>
        </p:nvSpPr>
        <p:spPr>
          <a:xfrm>
            <a:off x="4139952" y="5445224"/>
            <a:ext cx="9361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t>
            </a:r>
            <a:r>
              <a:rPr lang="en-US" dirty="0" err="1" smtClean="0"/>
              <a:t>Rf.W</a:t>
            </a:r>
            <a:endParaRPr lang="en-US" dirty="0"/>
          </a:p>
        </p:txBody>
      </p:sp>
      <p:sp>
        <p:nvSpPr>
          <p:cNvPr id="4" name="スライド番号プレースホルダー 3"/>
          <p:cNvSpPr>
            <a:spLocks noGrp="1"/>
          </p:cNvSpPr>
          <p:nvPr>
            <p:ph type="sldNum" sz="quarter" idx="12"/>
          </p:nvPr>
        </p:nvSpPr>
        <p:spPr/>
        <p:txBody>
          <a:bodyPr/>
          <a:lstStyle/>
          <a:p>
            <a:fld id="{4DE18846-026E-4D51-A672-99437492C653}" type="slidenum">
              <a:rPr lang="en-US" smtClean="0"/>
              <a:t>1</a:t>
            </a:fld>
            <a:endParaRPr lang="en-US" dirty="0"/>
          </a:p>
        </p:txBody>
      </p:sp>
    </p:spTree>
    <p:extLst>
      <p:ext uri="{BB962C8B-B14F-4D97-AF65-F5344CB8AC3E}">
        <p14:creationId xmlns:p14="http://schemas.microsoft.com/office/powerpoint/2010/main" val="338252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620688"/>
            <a:ext cx="7344816" cy="5832648"/>
          </a:xfrm>
          <a:prstGeom prst="rect">
            <a:avLst/>
          </a:prstGeom>
        </p:spPr>
      </p:pic>
      <p:sp>
        <p:nvSpPr>
          <p:cNvPr id="5" name="テキスト ボックス 4"/>
          <p:cNvSpPr txBox="1"/>
          <p:nvPr/>
        </p:nvSpPr>
        <p:spPr>
          <a:xfrm>
            <a:off x="1259632" y="260648"/>
            <a:ext cx="1944216" cy="369332"/>
          </a:xfrm>
          <a:prstGeom prst="rect">
            <a:avLst/>
          </a:prstGeom>
          <a:noFill/>
        </p:spPr>
        <p:txBody>
          <a:bodyPr wrap="square" rtlCol="0">
            <a:spAutoFit/>
          </a:bodyPr>
          <a:lstStyle/>
          <a:p>
            <a:r>
              <a:rPr lang="en-US" dirty="0" smtClean="0"/>
              <a:t>Blue Mountain</a:t>
            </a:r>
            <a:endParaRPr lang="en-US" dirty="0"/>
          </a:p>
        </p:txBody>
      </p:sp>
      <p:sp>
        <p:nvSpPr>
          <p:cNvPr id="2" name="正方形/長方形 1"/>
          <p:cNvSpPr/>
          <p:nvPr/>
        </p:nvSpPr>
        <p:spPr>
          <a:xfrm>
            <a:off x="8316416" y="6453336"/>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147823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720080"/>
          </a:xfrm>
        </p:spPr>
        <p:txBody>
          <a:bodyPr>
            <a:normAutofit fontScale="90000"/>
          </a:bodyPr>
          <a:lstStyle/>
          <a:p>
            <a:r>
              <a:rPr lang="en-US" dirty="0" smtClean="0"/>
              <a:t>Jamaica Fundamentals</a:t>
            </a:r>
            <a:endParaRPr lang="en-US" dirty="0"/>
          </a:p>
        </p:txBody>
      </p:sp>
      <p:sp>
        <p:nvSpPr>
          <p:cNvPr id="3" name="コンテンツ プレースホルダー 2"/>
          <p:cNvSpPr>
            <a:spLocks noGrp="1"/>
          </p:cNvSpPr>
          <p:nvPr>
            <p:ph idx="1"/>
          </p:nvPr>
        </p:nvSpPr>
        <p:spPr>
          <a:xfrm>
            <a:off x="467544" y="980728"/>
            <a:ext cx="8229600" cy="4525963"/>
          </a:xfrm>
        </p:spPr>
        <p:txBody>
          <a:bodyPr/>
          <a:lstStyle/>
          <a:p>
            <a:r>
              <a:rPr lang="en-US" dirty="0" smtClean="0"/>
              <a:t>Jamaica Cities:</a:t>
            </a:r>
          </a:p>
          <a:p>
            <a:endParaRPr 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412776"/>
            <a:ext cx="7488832" cy="4824535"/>
          </a:xfrm>
          <a:prstGeom prst="rect">
            <a:avLst/>
          </a:prstGeom>
        </p:spPr>
      </p:pic>
      <p:sp>
        <p:nvSpPr>
          <p:cNvPr id="4" name="正方形/長方形 3"/>
          <p:cNvSpPr/>
          <p:nvPr/>
        </p:nvSpPr>
        <p:spPr>
          <a:xfrm>
            <a:off x="8172400" y="6237311"/>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250017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normAutofit fontScale="85000" lnSpcReduction="20000"/>
          </a:bodyPr>
          <a:lstStyle/>
          <a:p>
            <a:pPr marL="0" indent="0">
              <a:buNone/>
            </a:pPr>
            <a:r>
              <a:rPr lang="en-US" u="sng" dirty="0" smtClean="0"/>
              <a:t>Jamaica Major Cities &amp; Populations:</a:t>
            </a:r>
          </a:p>
          <a:p>
            <a:r>
              <a:rPr lang="en-US" dirty="0" smtClean="0"/>
              <a:t>Total Population  of Jamaica is about 2.9 million in 2017. </a:t>
            </a:r>
          </a:p>
          <a:p>
            <a:r>
              <a:rPr lang="en-US" dirty="0" smtClean="0"/>
              <a:t>Jamaica is divided into 14 parishes. </a:t>
            </a:r>
          </a:p>
          <a:p>
            <a:r>
              <a:rPr lang="en-US" dirty="0" smtClean="0"/>
              <a:t>Kingston( population of 661,862), the capital city and center of business, located on the south coast . </a:t>
            </a:r>
          </a:p>
          <a:p>
            <a:r>
              <a:rPr lang="en-US" dirty="0" smtClean="0"/>
              <a:t>Montego Bay(</a:t>
            </a:r>
            <a:r>
              <a:rPr lang="en-US" dirty="0" err="1" smtClean="0"/>
              <a:t>P:110,115</a:t>
            </a:r>
            <a:r>
              <a:rPr lang="en-US" dirty="0" smtClean="0"/>
              <a:t>) is one of the best known cities in the Caribbean for tourism, located on the north coast.</a:t>
            </a:r>
          </a:p>
          <a:p>
            <a:r>
              <a:rPr lang="en-US" dirty="0" smtClean="0"/>
              <a:t>Kingston Harbor is the seventh-largest natural harbor in the world. </a:t>
            </a:r>
          </a:p>
          <a:p>
            <a:r>
              <a:rPr lang="en-US" dirty="0" smtClean="0"/>
              <a:t>Other towns of note include </a:t>
            </a:r>
            <a:r>
              <a:rPr lang="en-US" dirty="0" err="1" smtClean="0"/>
              <a:t>Portmore</a:t>
            </a:r>
            <a:r>
              <a:rPr lang="en-US" dirty="0" smtClean="0"/>
              <a:t>(</a:t>
            </a:r>
            <a:r>
              <a:rPr lang="en-US" dirty="0" err="1" smtClean="0"/>
              <a:t>P:182,153</a:t>
            </a:r>
            <a:r>
              <a:rPr lang="en-US" dirty="0" smtClean="0"/>
              <a:t>), Spanish Town(</a:t>
            </a:r>
            <a:r>
              <a:rPr lang="en-US" dirty="0" err="1" smtClean="0"/>
              <a:t>P:147,152</a:t>
            </a:r>
            <a:r>
              <a:rPr lang="en-US" dirty="0" smtClean="0"/>
              <a:t>), Savanna la Mar, Mandeville(</a:t>
            </a:r>
            <a:r>
              <a:rPr lang="en-US" dirty="0" err="1" smtClean="0"/>
              <a:t>P:49,695</a:t>
            </a:r>
            <a:r>
              <a:rPr lang="en-US" dirty="0" smtClean="0"/>
              <a:t>) and the resort towns of </a:t>
            </a:r>
            <a:r>
              <a:rPr lang="en-US" dirty="0" err="1" smtClean="0"/>
              <a:t>Ocho</a:t>
            </a:r>
            <a:r>
              <a:rPr lang="en-US" dirty="0" smtClean="0"/>
              <a:t> Ríos(</a:t>
            </a:r>
            <a:r>
              <a:rPr lang="en-US" dirty="0" err="1" smtClean="0"/>
              <a:t>P:16,671</a:t>
            </a:r>
            <a:r>
              <a:rPr lang="en-US" dirty="0" smtClean="0"/>
              <a:t>), Port Antonio and Negril.</a:t>
            </a:r>
          </a:p>
        </p:txBody>
      </p:sp>
      <p:sp>
        <p:nvSpPr>
          <p:cNvPr id="2" name="正方形/長方形 1"/>
          <p:cNvSpPr/>
          <p:nvPr/>
        </p:nvSpPr>
        <p:spPr>
          <a:xfrm>
            <a:off x="7884368" y="6093296"/>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891229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757" y="908720"/>
            <a:ext cx="7992888" cy="5256584"/>
          </a:xfrm>
          <a:prstGeom prst="rect">
            <a:avLst/>
          </a:prstGeom>
        </p:spPr>
      </p:pic>
      <p:sp>
        <p:nvSpPr>
          <p:cNvPr id="6" name="テキスト ボックス 5"/>
          <p:cNvSpPr txBox="1"/>
          <p:nvPr/>
        </p:nvSpPr>
        <p:spPr>
          <a:xfrm>
            <a:off x="421757" y="427785"/>
            <a:ext cx="2160240" cy="369332"/>
          </a:xfrm>
          <a:prstGeom prst="rect">
            <a:avLst/>
          </a:prstGeom>
          <a:noFill/>
        </p:spPr>
        <p:txBody>
          <a:bodyPr wrap="square" rtlCol="0">
            <a:spAutoFit/>
          </a:bodyPr>
          <a:lstStyle/>
          <a:p>
            <a:r>
              <a:rPr lang="en-US" dirty="0" smtClean="0"/>
              <a:t>Kingston</a:t>
            </a:r>
            <a:endParaRPr 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157" y="1061120"/>
            <a:ext cx="7992888" cy="5256584"/>
          </a:xfrm>
          <a:prstGeom prst="rect">
            <a:avLst/>
          </a:prstGeom>
        </p:spPr>
      </p:pic>
      <p:sp>
        <p:nvSpPr>
          <p:cNvPr id="2" name="正方形/長方形 1"/>
          <p:cNvSpPr/>
          <p:nvPr/>
        </p:nvSpPr>
        <p:spPr>
          <a:xfrm>
            <a:off x="8360189" y="6320074"/>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296476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620688"/>
            <a:ext cx="8280920" cy="5337646"/>
          </a:xfrm>
          <a:prstGeom prst="rect">
            <a:avLst/>
          </a:prstGeom>
        </p:spPr>
      </p:pic>
      <p:sp>
        <p:nvSpPr>
          <p:cNvPr id="5" name="テキスト ボックス 4"/>
          <p:cNvSpPr txBox="1"/>
          <p:nvPr/>
        </p:nvSpPr>
        <p:spPr>
          <a:xfrm>
            <a:off x="421757" y="243119"/>
            <a:ext cx="2160240" cy="369332"/>
          </a:xfrm>
          <a:prstGeom prst="rect">
            <a:avLst/>
          </a:prstGeom>
          <a:noFill/>
        </p:spPr>
        <p:txBody>
          <a:bodyPr wrap="square" rtlCol="0">
            <a:spAutoFit/>
          </a:bodyPr>
          <a:lstStyle/>
          <a:p>
            <a:r>
              <a:rPr lang="en-US" dirty="0" smtClean="0"/>
              <a:t>Montego Bay</a:t>
            </a:r>
            <a:endParaRPr lang="en-US" dirty="0"/>
          </a:p>
        </p:txBody>
      </p:sp>
      <p:sp>
        <p:nvSpPr>
          <p:cNvPr id="2" name="正方形/長方形 1"/>
          <p:cNvSpPr/>
          <p:nvPr/>
        </p:nvSpPr>
        <p:spPr>
          <a:xfrm>
            <a:off x="8100392" y="6165304"/>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56142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620688"/>
            <a:ext cx="8128000" cy="5856312"/>
          </a:xfrm>
          <a:prstGeom prst="rect">
            <a:avLst/>
          </a:prstGeom>
        </p:spPr>
      </p:pic>
      <p:sp>
        <p:nvSpPr>
          <p:cNvPr id="5" name="テキスト ボックス 4"/>
          <p:cNvSpPr txBox="1"/>
          <p:nvPr/>
        </p:nvSpPr>
        <p:spPr>
          <a:xfrm>
            <a:off x="421756" y="243119"/>
            <a:ext cx="3142131" cy="369332"/>
          </a:xfrm>
          <a:prstGeom prst="rect">
            <a:avLst/>
          </a:prstGeom>
          <a:noFill/>
        </p:spPr>
        <p:txBody>
          <a:bodyPr wrap="square" rtlCol="0">
            <a:spAutoFit/>
          </a:bodyPr>
          <a:lstStyle/>
          <a:p>
            <a:r>
              <a:rPr lang="en-US" dirty="0" smtClean="0"/>
              <a:t>James Bond Beach Oracabessa</a:t>
            </a:r>
            <a:endParaRPr lang="en-US" dirty="0"/>
          </a:p>
        </p:txBody>
      </p:sp>
      <p:sp>
        <p:nvSpPr>
          <p:cNvPr id="2" name="正方形/長方形 1"/>
          <p:cNvSpPr/>
          <p:nvPr/>
        </p:nvSpPr>
        <p:spPr>
          <a:xfrm>
            <a:off x="8397681" y="6465516"/>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198307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274638"/>
            <a:ext cx="8229600" cy="562074"/>
          </a:xfrm>
        </p:spPr>
        <p:txBody>
          <a:bodyPr>
            <a:normAutofit fontScale="90000"/>
          </a:bodyPr>
          <a:lstStyle/>
          <a:p>
            <a:r>
              <a:rPr lang="en-US" dirty="0" smtClean="0"/>
              <a:t>Brief History of Jamaica</a:t>
            </a:r>
            <a:r>
              <a:rPr lang="en-US" sz="2200" dirty="0" smtClean="0"/>
              <a:t>(*</a:t>
            </a:r>
            <a:r>
              <a:rPr lang="en-US" sz="2200" dirty="0" err="1" smtClean="0"/>
              <a:t>RFW</a:t>
            </a:r>
            <a:r>
              <a:rPr lang="en-US" sz="2200" dirty="0" smtClean="0"/>
              <a:t>)</a:t>
            </a:r>
            <a:endParaRPr lang="en-US" sz="2200"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00018090"/>
              </p:ext>
            </p:extLst>
          </p:nvPr>
        </p:nvGraphicFramePr>
        <p:xfrm>
          <a:off x="467544" y="908721"/>
          <a:ext cx="8229600" cy="5998080"/>
        </p:xfrm>
        <a:graphic>
          <a:graphicData uri="http://schemas.openxmlformats.org/drawingml/2006/table">
            <a:tbl>
              <a:tblPr/>
              <a:tblGrid>
                <a:gridCol w="1645920"/>
                <a:gridCol w="6583680"/>
              </a:tblGrid>
              <a:tr h="571538">
                <a:tc>
                  <a:txBody>
                    <a:bodyPr/>
                    <a:lstStyle/>
                    <a:p>
                      <a:r>
                        <a:rPr lang="en-US" altLang="ja-JP" dirty="0" smtClean="0"/>
                        <a:t>Year</a:t>
                      </a:r>
                      <a:endParaRPr lang="ja-JP" altLang="en-US" dirty="0"/>
                    </a:p>
                  </a:txBody>
                  <a:tcPr anchor="ctr">
                    <a:lnL>
                      <a:noFill/>
                    </a:lnL>
                    <a:lnR>
                      <a:noFill/>
                    </a:lnR>
                    <a:lnT>
                      <a:noFill/>
                    </a:lnT>
                    <a:lnB>
                      <a:noFill/>
                    </a:lnB>
                  </a:tcPr>
                </a:tc>
                <a:tc>
                  <a:txBody>
                    <a:bodyPr/>
                    <a:lstStyle/>
                    <a:p>
                      <a:r>
                        <a:rPr lang="en-US" altLang="ja-JP" dirty="0" smtClean="0"/>
                        <a:t>Brief History </a:t>
                      </a:r>
                      <a:endParaRPr lang="ja-JP" altLang="en-US" dirty="0"/>
                    </a:p>
                  </a:txBody>
                  <a:tcPr anchor="ctr">
                    <a:lnL>
                      <a:noFill/>
                    </a:lnL>
                    <a:lnR>
                      <a:noFill/>
                    </a:lnR>
                    <a:lnT>
                      <a:noFill/>
                    </a:lnT>
                    <a:lnB>
                      <a:noFill/>
                    </a:lnB>
                  </a:tcPr>
                </a:tc>
              </a:tr>
              <a:tr h="644886">
                <a:tc>
                  <a:txBody>
                    <a:bodyPr/>
                    <a:lstStyle/>
                    <a:p>
                      <a:r>
                        <a:rPr lang="en-US" altLang="ja-JP" smtClean="0"/>
                        <a:t>1494</a:t>
                      </a:r>
                      <a:endParaRPr lang="ja-JP" altLang="en-US" dirty="0"/>
                    </a:p>
                  </a:txBody>
                  <a:tcPr anchor="ctr">
                    <a:lnL>
                      <a:noFill/>
                    </a:lnL>
                    <a:lnR>
                      <a:noFill/>
                    </a:lnR>
                    <a:lnT>
                      <a:noFill/>
                    </a:lnT>
                    <a:lnB>
                      <a:noFill/>
                    </a:lnB>
                  </a:tcPr>
                </a:tc>
                <a:tc>
                  <a:txBody>
                    <a:bodyPr/>
                    <a:lstStyle/>
                    <a:p>
                      <a:r>
                        <a:rPr lang="en-US" altLang="ja-JP" dirty="0" smtClean="0"/>
                        <a:t>Christopher Columbus in 1494 found Jamaica  on his way  on his second voyage to the America.</a:t>
                      </a:r>
                      <a:r>
                        <a:rPr lang="en-US" altLang="ja-JP" baseline="0" dirty="0" smtClean="0"/>
                        <a:t> </a:t>
                      </a:r>
                      <a:r>
                        <a:rPr lang="en-US" altLang="ja-JP" dirty="0" smtClean="0"/>
                        <a:t> He was here</a:t>
                      </a:r>
                      <a:r>
                        <a:rPr lang="en-US" altLang="ja-JP" baseline="0" dirty="0" smtClean="0"/>
                        <a:t> again in 1503. </a:t>
                      </a:r>
                      <a:endParaRPr lang="ja-JP" altLang="en-US" dirty="0"/>
                    </a:p>
                  </a:txBody>
                  <a:tcPr anchor="ctr">
                    <a:lnL>
                      <a:noFill/>
                    </a:lnL>
                    <a:lnR>
                      <a:noFill/>
                    </a:lnR>
                    <a:lnT>
                      <a:noFill/>
                    </a:lnT>
                    <a:lnB>
                      <a:noFill/>
                    </a:lnB>
                  </a:tcPr>
                </a:tc>
              </a:tr>
              <a:tr h="1474025">
                <a:tc>
                  <a:txBody>
                    <a:bodyPr/>
                    <a:lstStyle/>
                    <a:p>
                      <a:r>
                        <a:rPr lang="en-US" altLang="ja-JP" dirty="0" smtClean="0"/>
                        <a:t>1670</a:t>
                      </a:r>
                      <a:endParaRPr lang="ja-JP" altLang="en-US" dirty="0"/>
                    </a:p>
                  </a:txBody>
                  <a:tcPr anchor="ctr">
                    <a:lnL>
                      <a:noFill/>
                    </a:lnL>
                    <a:lnR>
                      <a:noFill/>
                    </a:lnR>
                    <a:lnT>
                      <a:noFill/>
                    </a:lnT>
                    <a:lnB>
                      <a:noFill/>
                    </a:lnB>
                  </a:tcPr>
                </a:tc>
                <a:tc>
                  <a:txBody>
                    <a:bodyPr/>
                    <a:lstStyle/>
                    <a:p>
                      <a:r>
                        <a:rPr lang="en-US" altLang="ja-JP" dirty="0" smtClean="0"/>
                        <a:t>Spanish ruled the country until 1655. But the</a:t>
                      </a:r>
                      <a:r>
                        <a:rPr lang="en-US" altLang="ja-JP" baseline="0" dirty="0" smtClean="0"/>
                        <a:t> English won the battle with Spanish in 1655 . The English admiral  Sir William Penn, the father of William Penn who established the Pennsylvania in U.S. , led this war.  After 1655 war, the English take over Jamaica from Spain. </a:t>
                      </a:r>
                      <a:endParaRPr lang="ja-JP" altLang="en-US" dirty="0"/>
                    </a:p>
                  </a:txBody>
                  <a:tcPr anchor="ctr">
                    <a:lnL>
                      <a:noFill/>
                    </a:lnL>
                    <a:lnR>
                      <a:noFill/>
                    </a:lnR>
                    <a:lnT>
                      <a:noFill/>
                    </a:lnT>
                    <a:lnB>
                      <a:noFill/>
                    </a:lnB>
                  </a:tcPr>
                </a:tc>
              </a:tr>
              <a:tr h="644886">
                <a:tc>
                  <a:txBody>
                    <a:bodyPr/>
                    <a:lstStyle/>
                    <a:p>
                      <a:r>
                        <a:rPr lang="en-US" altLang="ja-JP" dirty="0" smtClean="0"/>
                        <a:t>1944</a:t>
                      </a:r>
                      <a:endParaRPr lang="ja-JP" altLang="en-US" dirty="0"/>
                    </a:p>
                  </a:txBody>
                  <a:tcPr anchor="ctr">
                    <a:lnL>
                      <a:noFill/>
                    </a:lnL>
                    <a:lnR>
                      <a:noFill/>
                    </a:lnR>
                    <a:lnT>
                      <a:noFill/>
                    </a:lnT>
                    <a:lnB>
                      <a:noFill/>
                    </a:lnB>
                  </a:tcPr>
                </a:tc>
                <a:tc>
                  <a:txBody>
                    <a:bodyPr/>
                    <a:lstStyle/>
                    <a:p>
                      <a:r>
                        <a:rPr lang="en-US" altLang="ja-JP" dirty="0" smtClean="0"/>
                        <a:t>A new House of Representatives was established in 1944, elected by universal adult suffrage.</a:t>
                      </a:r>
                      <a:endParaRPr lang="ja-JP" altLang="en-US" dirty="0"/>
                    </a:p>
                  </a:txBody>
                  <a:tcPr anchor="ctr">
                    <a:lnL>
                      <a:noFill/>
                    </a:lnL>
                    <a:lnR>
                      <a:noFill/>
                    </a:lnR>
                    <a:lnT>
                      <a:noFill/>
                    </a:lnT>
                    <a:lnB>
                      <a:noFill/>
                    </a:lnB>
                  </a:tcPr>
                </a:tc>
              </a:tr>
              <a:tr h="1139920">
                <a:tc>
                  <a:txBody>
                    <a:bodyPr/>
                    <a:lstStyle/>
                    <a:p>
                      <a:r>
                        <a:rPr lang="en-US" altLang="ja-JP" dirty="0" smtClean="0"/>
                        <a:t>1957</a:t>
                      </a:r>
                      <a:endParaRPr lang="ja-JP" altLang="en-US" dirty="0"/>
                    </a:p>
                  </a:txBody>
                  <a:tcPr anchor="ctr">
                    <a:lnL>
                      <a:noFill/>
                    </a:lnL>
                    <a:lnR>
                      <a:noFill/>
                    </a:lnR>
                    <a:lnT>
                      <a:noFill/>
                    </a:lnT>
                    <a:lnB>
                      <a:noFill/>
                    </a:lnB>
                  </a:tcPr>
                </a:tc>
                <a:tc>
                  <a:txBody>
                    <a:bodyPr/>
                    <a:lstStyle/>
                    <a:p>
                      <a:r>
                        <a:rPr lang="en-US" altLang="ja-JP" dirty="0" smtClean="0"/>
                        <a:t>Jamaica slowly gained increasing autonomy from the United Kingdom. In 1958 , the Jamaica obtained autonomy as the member of the Federation of the West Indies, a federation of several of Britain's Caribbean colonies.</a:t>
                      </a:r>
                      <a:endParaRPr lang="ja-JP" altLang="en-US" dirty="0"/>
                    </a:p>
                  </a:txBody>
                  <a:tcPr anchor="ctr">
                    <a:lnL>
                      <a:noFill/>
                    </a:lnL>
                    <a:lnR>
                      <a:noFill/>
                    </a:lnR>
                    <a:lnT>
                      <a:noFill/>
                    </a:lnT>
                    <a:lnB>
                      <a:noFill/>
                    </a:lnB>
                  </a:tcPr>
                </a:tc>
              </a:tr>
              <a:tr h="1474025">
                <a:tc>
                  <a:txBody>
                    <a:bodyPr/>
                    <a:lstStyle/>
                    <a:p>
                      <a:r>
                        <a:rPr lang="en-US" altLang="ja-JP" dirty="0" smtClean="0"/>
                        <a:t>1962 August</a:t>
                      </a:r>
                      <a:endParaRPr lang="ja-JP" altLang="en-US" dirty="0"/>
                    </a:p>
                  </a:txBody>
                  <a:tcPr anchor="ctr">
                    <a:lnL>
                      <a:noFill/>
                    </a:lnL>
                    <a:lnR>
                      <a:noFill/>
                    </a:lnR>
                    <a:lnT>
                      <a:noFill/>
                    </a:lnT>
                    <a:lnB>
                      <a:noFill/>
                    </a:lnB>
                  </a:tcPr>
                </a:tc>
                <a:tc>
                  <a:txBody>
                    <a:bodyPr/>
                    <a:lstStyle/>
                    <a:p>
                      <a:r>
                        <a:rPr lang="en-US" altLang="ja-JP" dirty="0" smtClean="0"/>
                        <a:t>Jamaica attained full independence on 6 August 1962  from England with condition its membership in the Commonwealth of Nations (with the Queen as head of state) and adopted a Westminster-style parliamentary system.  First independent country</a:t>
                      </a:r>
                      <a:r>
                        <a:rPr lang="en-US" altLang="ja-JP" baseline="0" dirty="0" smtClean="0"/>
                        <a:t> in the Caribbean.</a:t>
                      </a:r>
                      <a:endParaRPr lang="ja-JP" altLang="en-US" dirty="0"/>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1602002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rmAutofit fontScale="90000"/>
          </a:bodyPr>
          <a:lstStyle/>
          <a:p>
            <a:r>
              <a:rPr lang="en-US" dirty="0" smtClean="0"/>
              <a:t>Industry &amp; People</a:t>
            </a:r>
            <a:endParaRPr lang="en-US" dirty="0"/>
          </a:p>
        </p:txBody>
      </p:sp>
      <p:sp>
        <p:nvSpPr>
          <p:cNvPr id="3" name="コンテンツ プレースホルダー 2"/>
          <p:cNvSpPr>
            <a:spLocks noGrp="1"/>
          </p:cNvSpPr>
          <p:nvPr>
            <p:ph idx="1"/>
          </p:nvPr>
        </p:nvSpPr>
        <p:spPr>
          <a:xfrm>
            <a:off x="395536" y="908720"/>
            <a:ext cx="8229600" cy="5688632"/>
          </a:xfrm>
        </p:spPr>
        <p:txBody>
          <a:bodyPr>
            <a:normAutofit fontScale="62500" lnSpcReduction="20000"/>
          </a:bodyPr>
          <a:lstStyle/>
          <a:p>
            <a:r>
              <a:rPr lang="en-US" dirty="0" smtClean="0"/>
              <a:t>Industry : </a:t>
            </a:r>
          </a:p>
          <a:p>
            <a:pPr marL="0" indent="0">
              <a:buNone/>
            </a:pPr>
            <a:endParaRPr lang="en-US" dirty="0" smtClean="0"/>
          </a:p>
          <a:p>
            <a:pPr marL="857250" lvl="1" indent="-457200">
              <a:buFontTx/>
              <a:buChar char="-"/>
            </a:pPr>
            <a:r>
              <a:rPr lang="en-US" sz="3200" dirty="0" smtClean="0"/>
              <a:t>Major industry in Jamaica is tourism with an average of 4.3 million  </a:t>
            </a:r>
          </a:p>
          <a:p>
            <a:pPr marL="400050" lvl="1" indent="0">
              <a:buNone/>
            </a:pPr>
            <a:r>
              <a:rPr lang="en-US" sz="3200" dirty="0" smtClean="0"/>
              <a:t>        tourists a year with beautiful cost lines and very good resort facilities.</a:t>
            </a:r>
          </a:p>
          <a:p>
            <a:pPr marL="857250" lvl="1" indent="-457200">
              <a:buFontTx/>
              <a:buChar char="-"/>
            </a:pPr>
            <a:r>
              <a:rPr lang="en-US" sz="3200" dirty="0" smtClean="0"/>
              <a:t>Also mining industries, agricultural industries are big exposure in its economy.  </a:t>
            </a:r>
          </a:p>
          <a:p>
            <a:pPr marL="857250" lvl="1" indent="-457200">
              <a:buFontTx/>
              <a:buChar char="-"/>
            </a:pPr>
            <a:endParaRPr lang="en-US" dirty="0" smtClean="0"/>
          </a:p>
          <a:p>
            <a:r>
              <a:rPr lang="en-US" dirty="0" smtClean="0"/>
              <a:t> People: Out of may one people.  Total of about 2,812,000 (July 2018)</a:t>
            </a:r>
          </a:p>
          <a:p>
            <a:pPr marL="0" indent="0">
              <a:buNone/>
            </a:pPr>
            <a:r>
              <a:rPr lang="en-US" dirty="0" smtClean="0"/>
              <a:t>      </a:t>
            </a:r>
          </a:p>
          <a:p>
            <a:pPr marL="0" indent="0">
              <a:buNone/>
            </a:pPr>
            <a:r>
              <a:rPr lang="en-US" dirty="0" smtClean="0"/>
              <a:t>      - Black or Black Mixed (African Origin)  92.1%  (2,661,965)  </a:t>
            </a:r>
          </a:p>
          <a:p>
            <a:pPr marL="0" indent="0">
              <a:buNone/>
            </a:pPr>
            <a:r>
              <a:rPr lang="en-US" dirty="0" smtClean="0"/>
              <a:t>      - Mixed non-Black                                        6.1%  (176,308)  </a:t>
            </a:r>
          </a:p>
          <a:p>
            <a:pPr marL="0" indent="0">
              <a:buNone/>
            </a:pPr>
            <a:r>
              <a:rPr lang="en-US" dirty="0" smtClean="0"/>
              <a:t>       - Asian (Indian &amp; Chinese origin)               0 .8% (23,122 ) </a:t>
            </a:r>
          </a:p>
          <a:p>
            <a:pPr marL="0" indent="0">
              <a:buNone/>
            </a:pPr>
            <a:r>
              <a:rPr lang="en-US" dirty="0" smtClean="0"/>
              <a:t>       - Other                                                            0.4% (11,561 ) </a:t>
            </a:r>
          </a:p>
          <a:p>
            <a:pPr marL="0" indent="0">
              <a:buNone/>
            </a:pPr>
            <a:r>
              <a:rPr lang="en-US" dirty="0" smtClean="0"/>
              <a:t>       -  Unspecified                                                  0.7% (20,232)</a:t>
            </a:r>
          </a:p>
          <a:p>
            <a:pPr marL="0" indent="0">
              <a:buNone/>
            </a:pPr>
            <a:endParaRPr lang="en-US" dirty="0" smtClean="0"/>
          </a:p>
          <a:p>
            <a:pPr marL="0" indent="0">
              <a:buNone/>
            </a:pPr>
            <a:r>
              <a:rPr lang="en-US" dirty="0" smtClean="0"/>
              <a:t>    *Population constitution relating to its country history : </a:t>
            </a:r>
          </a:p>
          <a:p>
            <a:pPr marL="0" indent="0">
              <a:buNone/>
            </a:pPr>
            <a:r>
              <a:rPr lang="en-US" dirty="0" smtClean="0"/>
              <a:t>      Plantation type industries in the past (slavery) and relating to English</a:t>
            </a:r>
          </a:p>
          <a:p>
            <a:pPr marL="0" indent="0">
              <a:buNone/>
            </a:pPr>
            <a:r>
              <a:rPr lang="en-US" dirty="0" smtClean="0"/>
              <a:t>       colonies (China and India).   </a:t>
            </a:r>
            <a:endParaRPr lang="en-US"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1618915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en-US" dirty="0" smtClean="0"/>
              <a:t>Language  </a:t>
            </a:r>
            <a:endParaRPr lang="en-US" dirty="0"/>
          </a:p>
        </p:txBody>
      </p:sp>
      <p:sp>
        <p:nvSpPr>
          <p:cNvPr id="3" name="コンテンツ プレースホルダー 2"/>
          <p:cNvSpPr>
            <a:spLocks noGrp="1"/>
          </p:cNvSpPr>
          <p:nvPr>
            <p:ph idx="1"/>
          </p:nvPr>
        </p:nvSpPr>
        <p:spPr>
          <a:xfrm>
            <a:off x="467544" y="908720"/>
            <a:ext cx="8229600" cy="5145435"/>
          </a:xfrm>
        </p:spPr>
        <p:txBody>
          <a:bodyPr/>
          <a:lstStyle/>
          <a:p>
            <a:r>
              <a:rPr lang="en-US" dirty="0" smtClean="0"/>
              <a:t>Language: </a:t>
            </a:r>
          </a:p>
          <a:p>
            <a:pPr marL="0" indent="0">
              <a:buNone/>
            </a:pPr>
            <a:r>
              <a:rPr lang="en-US" dirty="0" smtClean="0"/>
              <a:t>   - Two key languages: English and an English- based </a:t>
            </a:r>
            <a:r>
              <a:rPr lang="en-US" dirty="0"/>
              <a:t>creole called Jamaican Patois (or </a:t>
            </a:r>
            <a:r>
              <a:rPr lang="en-US" dirty="0" err="1"/>
              <a:t>Patwa</a:t>
            </a:r>
            <a:r>
              <a:rPr lang="en-US" dirty="0"/>
              <a:t>). </a:t>
            </a:r>
            <a:endParaRPr lang="en-US" dirty="0" smtClean="0"/>
          </a:p>
          <a:p>
            <a:pPr marL="0" indent="0">
              <a:buNone/>
            </a:pPr>
            <a:r>
              <a:rPr lang="en-US" dirty="0"/>
              <a:t> </a:t>
            </a:r>
            <a:r>
              <a:rPr lang="en-US" dirty="0" smtClean="0"/>
              <a:t> -  English is used in all domain of public life. </a:t>
            </a:r>
          </a:p>
          <a:p>
            <a:pPr marL="0" indent="0">
              <a:buNone/>
            </a:pPr>
            <a:r>
              <a:rPr lang="en-US" dirty="0"/>
              <a:t>  - </a:t>
            </a:r>
            <a:r>
              <a:rPr lang="en-US" dirty="0" smtClean="0"/>
              <a:t> </a:t>
            </a:r>
            <a:r>
              <a:rPr lang="en-US" dirty="0"/>
              <a:t>Jamaica is the third-most </a:t>
            </a:r>
            <a:r>
              <a:rPr lang="en-US" dirty="0" smtClean="0"/>
              <a:t>populous English</a:t>
            </a:r>
          </a:p>
          <a:p>
            <a:pPr marL="0" indent="0">
              <a:buNone/>
            </a:pPr>
            <a:r>
              <a:rPr lang="en-US" dirty="0"/>
              <a:t> </a:t>
            </a:r>
            <a:r>
              <a:rPr lang="en-US" dirty="0" smtClean="0"/>
              <a:t>    used country </a:t>
            </a:r>
            <a:r>
              <a:rPr lang="en-US" dirty="0"/>
              <a:t>in the Americas (after </a:t>
            </a:r>
            <a:r>
              <a:rPr lang="en-US" dirty="0" smtClean="0"/>
              <a:t>U.S. and </a:t>
            </a:r>
          </a:p>
          <a:p>
            <a:pPr marL="0" indent="0">
              <a:buNone/>
            </a:pPr>
            <a:r>
              <a:rPr lang="en-US" dirty="0"/>
              <a:t> </a:t>
            </a:r>
            <a:r>
              <a:rPr lang="en-US" dirty="0" smtClean="0"/>
              <a:t>    Canada).</a:t>
            </a:r>
            <a:endParaRPr lang="en-US"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159547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lang="en-US" dirty="0" smtClean="0"/>
              <a:t>Culture </a:t>
            </a:r>
            <a:endParaRPr lang="en-US" dirty="0"/>
          </a:p>
        </p:txBody>
      </p:sp>
      <p:sp>
        <p:nvSpPr>
          <p:cNvPr id="3" name="コンテンツ プレースホルダー 2"/>
          <p:cNvSpPr>
            <a:spLocks noGrp="1"/>
          </p:cNvSpPr>
          <p:nvPr>
            <p:ph idx="1"/>
          </p:nvPr>
        </p:nvSpPr>
        <p:spPr>
          <a:xfrm>
            <a:off x="457200" y="1052736"/>
            <a:ext cx="8229600" cy="5616624"/>
          </a:xfrm>
        </p:spPr>
        <p:txBody>
          <a:bodyPr>
            <a:normAutofit fontScale="85000" lnSpcReduction="10000"/>
          </a:bodyPr>
          <a:lstStyle/>
          <a:p>
            <a:pPr marL="0" indent="0">
              <a:buNone/>
            </a:pPr>
            <a:r>
              <a:rPr lang="en-US" dirty="0"/>
              <a:t>Though a small nation, Jamaican culture has a strong global </a:t>
            </a:r>
            <a:r>
              <a:rPr lang="en-US" dirty="0" smtClean="0"/>
              <a:t>presence:</a:t>
            </a:r>
          </a:p>
          <a:p>
            <a:r>
              <a:rPr lang="en-US" sz="3400" dirty="0"/>
              <a:t> </a:t>
            </a:r>
            <a:r>
              <a:rPr lang="en-US" sz="3400" b="1" dirty="0" smtClean="0"/>
              <a:t>Music</a:t>
            </a:r>
            <a:r>
              <a:rPr lang="en-US" sz="3400" dirty="0" smtClean="0"/>
              <a:t>: </a:t>
            </a:r>
            <a:r>
              <a:rPr lang="en-US" sz="3400" dirty="0" err="1" smtClean="0"/>
              <a:t>Reagga</a:t>
            </a:r>
            <a:r>
              <a:rPr lang="en-US" sz="3400" dirty="0" smtClean="0"/>
              <a:t>:  BOB Marley, a famous Jamaican </a:t>
            </a:r>
            <a:r>
              <a:rPr lang="en-US" sz="3400" dirty="0"/>
              <a:t>singer and songwriter. Many other internationally known artists were born in </a:t>
            </a:r>
            <a:r>
              <a:rPr lang="en-US" sz="3400" dirty="0" smtClean="0"/>
              <a:t>Jamaica. </a:t>
            </a:r>
            <a:endParaRPr lang="en-US" sz="3400" dirty="0"/>
          </a:p>
          <a:p>
            <a:r>
              <a:rPr lang="en-US" sz="3400" b="1" dirty="0"/>
              <a:t>Cuisine:</a:t>
            </a:r>
            <a:r>
              <a:rPr lang="en-US" sz="3400" dirty="0"/>
              <a:t> Jamaican jerk spice, curries and rice and peas which is integral to Jamaican </a:t>
            </a:r>
            <a:r>
              <a:rPr lang="en-US" sz="3400" dirty="0" smtClean="0"/>
              <a:t>cuisine. Also, Home </a:t>
            </a:r>
            <a:r>
              <a:rPr lang="en-US" sz="3400" dirty="0"/>
              <a:t>to Red Stripe beer and Jamaican Blue Mountain Coffee. </a:t>
            </a:r>
            <a:endParaRPr lang="en-US" sz="3400" dirty="0" smtClean="0"/>
          </a:p>
          <a:p>
            <a:r>
              <a:rPr lang="en-US" sz="3400" b="1" dirty="0" smtClean="0"/>
              <a:t>Sports:  </a:t>
            </a:r>
            <a:r>
              <a:rPr lang="en-US" sz="3400" dirty="0" smtClean="0"/>
              <a:t>Popular sports are crickets, international presence in tracks and </a:t>
            </a:r>
            <a:r>
              <a:rPr lang="en-US" sz="3400" dirty="0"/>
              <a:t>field </a:t>
            </a:r>
            <a:r>
              <a:rPr lang="en-US" sz="3400" dirty="0" smtClean="0"/>
              <a:t>athletics, world class amateur and   professional boxers.  </a:t>
            </a:r>
          </a:p>
        </p:txBody>
      </p:sp>
    </p:spTree>
    <p:extLst>
      <p:ext uri="{BB962C8B-B14F-4D97-AF65-F5344CB8AC3E}">
        <p14:creationId xmlns:p14="http://schemas.microsoft.com/office/powerpoint/2010/main" val="2379833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692696"/>
            <a:ext cx="8229600" cy="360040"/>
          </a:xfrm>
        </p:spPr>
        <p:txBody>
          <a:bodyPr>
            <a:normAutofit fontScale="90000"/>
          </a:bodyPr>
          <a:lstStyle/>
          <a:p>
            <a:r>
              <a:rPr lang="en-US" dirty="0" smtClean="0"/>
              <a:t>Welcome to “ </a:t>
            </a:r>
            <a:r>
              <a:rPr lang="en-US" dirty="0" err="1" smtClean="0"/>
              <a:t>SGC</a:t>
            </a:r>
            <a:r>
              <a:rPr lang="en-US" dirty="0" smtClean="0"/>
              <a:t> International Café”</a:t>
            </a:r>
            <a:br>
              <a:rPr lang="en-US" dirty="0" smtClean="0"/>
            </a:br>
            <a:endParaRPr lang="en-US" sz="3100" dirty="0"/>
          </a:p>
        </p:txBody>
      </p:sp>
      <p:sp>
        <p:nvSpPr>
          <p:cNvPr id="3" name="コンテンツ プレースホルダー 2"/>
          <p:cNvSpPr>
            <a:spLocks noGrp="1"/>
          </p:cNvSpPr>
          <p:nvPr>
            <p:ph idx="1"/>
          </p:nvPr>
        </p:nvSpPr>
        <p:spPr/>
        <p:txBody>
          <a:bodyPr>
            <a:normAutofit fontScale="47500" lnSpcReduction="20000"/>
          </a:bodyPr>
          <a:lstStyle/>
          <a:p>
            <a:pPr marL="0" indent="0">
              <a:buNone/>
            </a:pPr>
            <a:r>
              <a:rPr lang="en-US" sz="5800" dirty="0" smtClean="0"/>
              <a:t>Introduction of this session by </a:t>
            </a:r>
            <a:r>
              <a:rPr lang="en-US" sz="5800" dirty="0" err="1" smtClean="0"/>
              <a:t>SGC</a:t>
            </a:r>
            <a:r>
              <a:rPr lang="en-US" sz="5800" dirty="0" smtClean="0"/>
              <a:t> Host (Yoshi)</a:t>
            </a:r>
          </a:p>
          <a:p>
            <a:pPr marL="0" indent="0">
              <a:buNone/>
            </a:pPr>
            <a:endParaRPr lang="en-US" sz="5800" dirty="0" smtClean="0"/>
          </a:p>
          <a:p>
            <a:r>
              <a:rPr lang="en-US" sz="4500" dirty="0" smtClean="0"/>
              <a:t>Thank you for coming.    </a:t>
            </a:r>
          </a:p>
          <a:p>
            <a:r>
              <a:rPr lang="en-US" sz="4500" dirty="0" smtClean="0"/>
              <a:t>Purpose: Learn English and learn foreign culture together with enjoying tea.</a:t>
            </a:r>
          </a:p>
          <a:p>
            <a:pPr marL="0" indent="0">
              <a:buNone/>
            </a:pPr>
            <a:endParaRPr lang="en-US" dirty="0" smtClean="0"/>
          </a:p>
          <a:p>
            <a:pPr marL="0" indent="0">
              <a:buNone/>
            </a:pPr>
            <a:r>
              <a:rPr lang="en-US" sz="5800" dirty="0" smtClean="0"/>
              <a:t>Today`s Topic: Learn about Jamaica.</a:t>
            </a:r>
          </a:p>
          <a:p>
            <a:pPr marL="0" indent="0">
              <a:buNone/>
            </a:pPr>
            <a:r>
              <a:rPr lang="ja-JP" altLang="en-US" dirty="0"/>
              <a:t>　</a:t>
            </a:r>
            <a:r>
              <a:rPr lang="ja-JP" altLang="en-US" dirty="0" smtClean="0"/>
              <a:t>　</a:t>
            </a:r>
            <a:endParaRPr lang="en-US" dirty="0" smtClean="0"/>
          </a:p>
          <a:p>
            <a:r>
              <a:rPr lang="en-US" sz="4400" dirty="0" smtClean="0"/>
              <a:t>Do you know that Jamaica is a big English speaking country .    </a:t>
            </a:r>
          </a:p>
          <a:p>
            <a:r>
              <a:rPr lang="en-US" sz="4400" dirty="0" smtClean="0"/>
              <a:t>Let`s learn something about Jamaica. </a:t>
            </a:r>
          </a:p>
          <a:p>
            <a:r>
              <a:rPr lang="en-US" sz="4400" dirty="0" smtClean="0"/>
              <a:t>Let`s explore your view on the world and English.  </a:t>
            </a:r>
          </a:p>
          <a:p>
            <a:pPr marL="0" indent="0">
              <a:buNone/>
            </a:pPr>
            <a:r>
              <a:rPr lang="en-US" sz="4400" dirty="0"/>
              <a:t> </a:t>
            </a:r>
            <a:r>
              <a:rPr lang="en-US" sz="4400" dirty="0" smtClean="0"/>
              <a:t>   </a:t>
            </a:r>
            <a:endParaRPr lang="en-US" sz="4400" dirty="0"/>
          </a:p>
          <a:p>
            <a:endParaRPr lang="en-US" dirty="0"/>
          </a:p>
        </p:txBody>
      </p:sp>
    </p:spTree>
    <p:extLst>
      <p:ext uri="{BB962C8B-B14F-4D97-AF65-F5344CB8AC3E}">
        <p14:creationId xmlns:p14="http://schemas.microsoft.com/office/powerpoint/2010/main" val="2096655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rmAutofit fontScale="90000"/>
          </a:bodyPr>
          <a:lstStyle/>
          <a:p>
            <a:r>
              <a:rPr lang="en-US" dirty="0" smtClean="0"/>
              <a:t>Culture </a:t>
            </a:r>
            <a:endParaRPr lang="en-US" dirty="0"/>
          </a:p>
        </p:txBody>
      </p:sp>
      <p:sp>
        <p:nvSpPr>
          <p:cNvPr id="3" name="コンテンツ プレースホルダー 2"/>
          <p:cNvSpPr>
            <a:spLocks noGrp="1"/>
          </p:cNvSpPr>
          <p:nvPr>
            <p:ph idx="1"/>
          </p:nvPr>
        </p:nvSpPr>
        <p:spPr>
          <a:xfrm>
            <a:off x="457200" y="1052736"/>
            <a:ext cx="8229600" cy="5616624"/>
          </a:xfrm>
        </p:spPr>
        <p:txBody>
          <a:bodyPr>
            <a:normAutofit fontScale="92500" lnSpcReduction="20000"/>
          </a:bodyPr>
          <a:lstStyle/>
          <a:p>
            <a:pPr>
              <a:lnSpc>
                <a:spcPct val="120000"/>
              </a:lnSpc>
            </a:pPr>
            <a:r>
              <a:rPr lang="en-US" b="1" dirty="0"/>
              <a:t>Sports: </a:t>
            </a:r>
            <a:r>
              <a:rPr lang="en-US" dirty="0" smtClean="0"/>
              <a:t>Tracks: </a:t>
            </a:r>
            <a:r>
              <a:rPr lang="en-US" b="1" dirty="0"/>
              <a:t>Usain </a:t>
            </a:r>
            <a:r>
              <a:rPr lang="en-US" b="1" dirty="0" smtClean="0"/>
              <a:t>Bolt </a:t>
            </a:r>
            <a:r>
              <a:rPr lang="en-US" dirty="0" smtClean="0"/>
              <a:t>– </a:t>
            </a:r>
            <a:r>
              <a:rPr lang="en-US" dirty="0" err="1" smtClean="0"/>
              <a:t>100M</a:t>
            </a:r>
            <a:r>
              <a:rPr lang="en-US" dirty="0" smtClean="0"/>
              <a:t>, </a:t>
            </a:r>
            <a:r>
              <a:rPr lang="en-US" dirty="0" err="1" smtClean="0"/>
              <a:t>200M</a:t>
            </a:r>
            <a:r>
              <a:rPr lang="en-US" dirty="0" smtClean="0"/>
              <a:t> Olympic Gold medalist (2008, 2012, and 2016), </a:t>
            </a:r>
            <a:r>
              <a:rPr lang="en-US" b="1" dirty="0" err="1" smtClean="0"/>
              <a:t>Eliane</a:t>
            </a:r>
            <a:r>
              <a:rPr lang="en-US" b="1" dirty="0" smtClean="0"/>
              <a:t> Thompson </a:t>
            </a:r>
            <a:r>
              <a:rPr lang="en-US" dirty="0" smtClean="0"/>
              <a:t>– Rio Olympic Woman`s  </a:t>
            </a:r>
            <a:r>
              <a:rPr lang="en-US" dirty="0" err="1" smtClean="0"/>
              <a:t>100M</a:t>
            </a:r>
            <a:r>
              <a:rPr lang="en-US" dirty="0" smtClean="0"/>
              <a:t>, and </a:t>
            </a:r>
            <a:r>
              <a:rPr lang="en-US" dirty="0" err="1" smtClean="0"/>
              <a:t>200M</a:t>
            </a:r>
            <a:r>
              <a:rPr lang="en-US" dirty="0" smtClean="0"/>
              <a:t> gold medalist</a:t>
            </a:r>
            <a:r>
              <a:rPr lang="en-US" b="1" dirty="0"/>
              <a:t>; </a:t>
            </a:r>
            <a:r>
              <a:rPr lang="en-US" b="1" dirty="0" err="1"/>
              <a:t>Asafa</a:t>
            </a:r>
            <a:r>
              <a:rPr lang="en-US" b="1" dirty="0"/>
              <a:t> </a:t>
            </a:r>
            <a:r>
              <a:rPr lang="en-US" b="1" dirty="0" smtClean="0"/>
              <a:t>Powell </a:t>
            </a:r>
            <a:r>
              <a:rPr lang="en-US" dirty="0" smtClean="0"/>
              <a:t>–  </a:t>
            </a:r>
            <a:r>
              <a:rPr lang="en-US" dirty="0" err="1" smtClean="0"/>
              <a:t>100M</a:t>
            </a:r>
            <a:r>
              <a:rPr lang="en-US" dirty="0" smtClean="0"/>
              <a:t> world records holder and 2008 Man </a:t>
            </a:r>
            <a:r>
              <a:rPr lang="en-US" dirty="0" err="1" smtClean="0"/>
              <a:t>100M</a:t>
            </a:r>
            <a:r>
              <a:rPr lang="en-US" dirty="0" smtClean="0"/>
              <a:t> gold medalist. </a:t>
            </a:r>
          </a:p>
          <a:p>
            <a:pPr>
              <a:lnSpc>
                <a:spcPct val="120000"/>
              </a:lnSpc>
            </a:pPr>
            <a:r>
              <a:rPr lang="en-US" sz="3400" b="1" dirty="0" smtClean="0"/>
              <a:t> Professional boxers </a:t>
            </a:r>
            <a:r>
              <a:rPr lang="en-US" sz="3400" dirty="0" smtClean="0"/>
              <a:t>especially in U.K. (Jamaican born or Jamaican parents).  Mike Tyson (Ex-World Heavy weight boxing champion).  </a:t>
            </a:r>
          </a:p>
          <a:p>
            <a:r>
              <a:rPr lang="en-US" sz="3400" b="1" dirty="0" smtClean="0"/>
              <a:t>Education:</a:t>
            </a:r>
            <a:r>
              <a:rPr lang="en-US" sz="3400" dirty="0" smtClean="0"/>
              <a:t> Education is free from the early childhood to secondary levels (Ages 10 – 19 years</a:t>
            </a:r>
            <a:r>
              <a:rPr lang="en-US" sz="2800" dirty="0" smtClean="0"/>
              <a:t>.) </a:t>
            </a:r>
            <a:endParaRPr lang="en-US" sz="2800"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3221488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468" y="836712"/>
            <a:ext cx="3600400" cy="5112568"/>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0296" y="1447651"/>
            <a:ext cx="3456384" cy="4248472"/>
          </a:xfrm>
          <a:prstGeom prst="rect">
            <a:avLst/>
          </a:prstGeom>
        </p:spPr>
      </p:pic>
      <p:sp>
        <p:nvSpPr>
          <p:cNvPr id="2" name="テキスト ボックス 1"/>
          <p:cNvSpPr txBox="1"/>
          <p:nvPr/>
        </p:nvSpPr>
        <p:spPr>
          <a:xfrm>
            <a:off x="518468" y="287328"/>
            <a:ext cx="1538932" cy="369332"/>
          </a:xfrm>
          <a:prstGeom prst="rect">
            <a:avLst/>
          </a:prstGeom>
          <a:noFill/>
        </p:spPr>
        <p:txBody>
          <a:bodyPr wrap="square" rtlCol="0">
            <a:spAutoFit/>
          </a:bodyPr>
          <a:lstStyle/>
          <a:p>
            <a:r>
              <a:rPr lang="en-US" dirty="0" err="1" smtClean="0"/>
              <a:t>BoB</a:t>
            </a:r>
            <a:r>
              <a:rPr lang="en-US" dirty="0" smtClean="0"/>
              <a:t> Marely </a:t>
            </a:r>
            <a:endParaRPr lang="en-US" dirty="0"/>
          </a:p>
        </p:txBody>
      </p:sp>
      <p:sp>
        <p:nvSpPr>
          <p:cNvPr id="3" name="テキスト ボックス 2"/>
          <p:cNvSpPr txBox="1"/>
          <p:nvPr/>
        </p:nvSpPr>
        <p:spPr>
          <a:xfrm>
            <a:off x="5940152" y="836712"/>
            <a:ext cx="2088232" cy="369332"/>
          </a:xfrm>
          <a:prstGeom prst="rect">
            <a:avLst/>
          </a:prstGeom>
          <a:noFill/>
        </p:spPr>
        <p:txBody>
          <a:bodyPr wrap="square" rtlCol="0">
            <a:spAutoFit/>
          </a:bodyPr>
          <a:lstStyle/>
          <a:p>
            <a:r>
              <a:rPr lang="en-US" b="1" dirty="0"/>
              <a:t>Jamaican jerk spice</a:t>
            </a:r>
          </a:p>
        </p:txBody>
      </p:sp>
      <p:sp>
        <p:nvSpPr>
          <p:cNvPr id="6" name="正方形/長方形 5"/>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3062451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6669" y="692696"/>
            <a:ext cx="1971675" cy="2736304"/>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861048"/>
            <a:ext cx="1944216" cy="2664296"/>
          </a:xfrm>
          <a:prstGeom prst="rect">
            <a:avLst/>
          </a:prstGeom>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306" y="692696"/>
            <a:ext cx="3744416" cy="5428456"/>
          </a:xfrm>
          <a:prstGeom prst="rect">
            <a:avLst/>
          </a:prstGeom>
        </p:spPr>
      </p:pic>
      <p:sp>
        <p:nvSpPr>
          <p:cNvPr id="6" name="正方形/長方形 5"/>
          <p:cNvSpPr/>
          <p:nvPr/>
        </p:nvSpPr>
        <p:spPr>
          <a:xfrm>
            <a:off x="1763688" y="107340"/>
            <a:ext cx="1215397" cy="369332"/>
          </a:xfrm>
          <a:prstGeom prst="rect">
            <a:avLst/>
          </a:prstGeom>
        </p:spPr>
        <p:txBody>
          <a:bodyPr wrap="none">
            <a:spAutoFit/>
          </a:bodyPr>
          <a:lstStyle/>
          <a:p>
            <a:r>
              <a:rPr lang="en-US" b="1" dirty="0"/>
              <a:t>Usain Bolt </a:t>
            </a:r>
            <a:endParaRPr lang="en-US" dirty="0"/>
          </a:p>
        </p:txBody>
      </p:sp>
      <p:sp>
        <p:nvSpPr>
          <p:cNvPr id="7" name="テキスト ボックス 6"/>
          <p:cNvSpPr txBox="1"/>
          <p:nvPr/>
        </p:nvSpPr>
        <p:spPr>
          <a:xfrm>
            <a:off x="5724128" y="107340"/>
            <a:ext cx="2088232" cy="369332"/>
          </a:xfrm>
          <a:prstGeom prst="rect">
            <a:avLst/>
          </a:prstGeom>
          <a:noFill/>
        </p:spPr>
        <p:txBody>
          <a:bodyPr wrap="square" rtlCol="0">
            <a:spAutoFit/>
          </a:bodyPr>
          <a:lstStyle/>
          <a:p>
            <a:r>
              <a:rPr lang="en-US" dirty="0" err="1"/>
              <a:t>Eliane</a:t>
            </a:r>
            <a:r>
              <a:rPr lang="en-US" dirty="0"/>
              <a:t> Thompson </a:t>
            </a:r>
          </a:p>
        </p:txBody>
      </p:sp>
      <p:sp>
        <p:nvSpPr>
          <p:cNvPr id="9" name="正方形/長方形 8"/>
          <p:cNvSpPr/>
          <p:nvPr/>
        </p:nvSpPr>
        <p:spPr>
          <a:xfrm>
            <a:off x="6104329" y="3492787"/>
            <a:ext cx="1404872" cy="369332"/>
          </a:xfrm>
          <a:prstGeom prst="rect">
            <a:avLst/>
          </a:prstGeom>
        </p:spPr>
        <p:txBody>
          <a:bodyPr wrap="none">
            <a:spAutoFit/>
          </a:bodyPr>
          <a:lstStyle/>
          <a:p>
            <a:r>
              <a:rPr lang="en-US" b="1" dirty="0" err="1"/>
              <a:t>Asafa</a:t>
            </a:r>
            <a:r>
              <a:rPr lang="en-US" b="1" dirty="0"/>
              <a:t> Powell</a:t>
            </a:r>
            <a:endParaRPr lang="en-US" dirty="0"/>
          </a:p>
        </p:txBody>
      </p:sp>
      <p:sp>
        <p:nvSpPr>
          <p:cNvPr id="8" name="正方形/長方形 7"/>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2205730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p:spPr>
        <p:txBody>
          <a:bodyPr>
            <a:normAutofit fontScale="90000"/>
          </a:bodyPr>
          <a:lstStyle/>
          <a:p>
            <a:r>
              <a:rPr lang="en-US" dirty="0" smtClean="0"/>
              <a:t>Sightseeing Place </a:t>
            </a:r>
            <a:endParaRPr lang="en-US" dirty="0"/>
          </a:p>
        </p:txBody>
      </p:sp>
      <p:sp>
        <p:nvSpPr>
          <p:cNvPr id="3" name="コンテンツ プレースホルダー 2"/>
          <p:cNvSpPr>
            <a:spLocks noGrp="1"/>
          </p:cNvSpPr>
          <p:nvPr>
            <p:ph idx="1"/>
          </p:nvPr>
        </p:nvSpPr>
        <p:spPr>
          <a:xfrm>
            <a:off x="467544" y="764704"/>
            <a:ext cx="8229600" cy="5400600"/>
          </a:xfrm>
        </p:spPr>
        <p:txBody>
          <a:bodyPr>
            <a:noAutofit/>
          </a:bodyPr>
          <a:lstStyle/>
          <a:p>
            <a:endParaRPr lang="en-US" sz="2000" dirty="0" smtClean="0"/>
          </a:p>
          <a:p>
            <a:r>
              <a:rPr lang="en-US" sz="2000" dirty="0" smtClean="0"/>
              <a:t>1. Kingston</a:t>
            </a:r>
            <a:r>
              <a:rPr lang="en-US" sz="2000" dirty="0"/>
              <a:t>. Kingston is the capital of the island of Jamaica, lying on its southeast coast. In the city center, the Bob Marley Museum is housed in the reggae singer’s former home. Nearby, Devon House is a colonial-era mansion with period furnishings. Hope Botanical Gardens &amp; Zoo showcases native flora and fauna</a:t>
            </a:r>
            <a:r>
              <a:rPr lang="en-US" sz="2000" dirty="0" smtClean="0"/>
              <a:t>. </a:t>
            </a:r>
            <a:endParaRPr lang="en-US" sz="2000" dirty="0"/>
          </a:p>
          <a:p>
            <a:endParaRPr lang="en-US" sz="2000" dirty="0" smtClean="0"/>
          </a:p>
          <a:p>
            <a:r>
              <a:rPr lang="en-US" sz="2000" dirty="0"/>
              <a:t>2. </a:t>
            </a:r>
            <a:r>
              <a:rPr lang="en-US" sz="2000" dirty="0" smtClean="0"/>
              <a:t>Montego </a:t>
            </a:r>
            <a:r>
              <a:rPr lang="en-US" sz="2000" dirty="0"/>
              <a:t>Bay. Montego Bay, the capital of Saint James Parish on Jamaica’s north coast, is a major cruise ship port with numerous beach resorts and golf courses outside its commercial core. Popular beaches include Doctor’s Cave Beach and Walter Fletcher Beach, home to an amusement </a:t>
            </a:r>
            <a:r>
              <a:rPr lang="en-US" sz="2000" dirty="0" smtClean="0"/>
              <a:t>park. </a:t>
            </a:r>
          </a:p>
          <a:p>
            <a:endParaRPr lang="en-US" sz="2000" dirty="0"/>
          </a:p>
          <a:p>
            <a:r>
              <a:rPr lang="en-US" sz="2000" dirty="0" err="1" smtClean="0"/>
              <a:t>3.Negril</a:t>
            </a:r>
            <a:r>
              <a:rPr lang="en-US" sz="2000" dirty="0"/>
              <a:t>. Negril is a town in western Jamaica. It’s known for its miles of sandy beaches on shallow bays with calm, turquoise waters. Seven Mile Beach, particularly the portion overlooking Long Bay, is lined with bars, restaurants and resorts, many of them international and all-inclusive. </a:t>
            </a:r>
          </a:p>
          <a:p>
            <a:endParaRPr lang="en-US" sz="2000" dirty="0"/>
          </a:p>
          <a:p>
            <a:endParaRPr lang="en-US" sz="2000" dirty="0"/>
          </a:p>
          <a:p>
            <a:endParaRPr lang="en-US" sz="2000" dirty="0" smtClean="0"/>
          </a:p>
          <a:p>
            <a:endParaRPr lang="en-US" sz="2000"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257616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Sightseeing Places</a:t>
            </a:r>
            <a:endParaRPr lang="en-US" dirty="0"/>
          </a:p>
        </p:txBody>
      </p:sp>
      <p:sp>
        <p:nvSpPr>
          <p:cNvPr id="3" name="コンテンツ プレースホルダー 2"/>
          <p:cNvSpPr>
            <a:spLocks noGrp="1"/>
          </p:cNvSpPr>
          <p:nvPr>
            <p:ph idx="1"/>
          </p:nvPr>
        </p:nvSpPr>
        <p:spPr/>
        <p:txBody>
          <a:bodyPr>
            <a:normAutofit fontScale="70000" lnSpcReduction="20000"/>
          </a:bodyPr>
          <a:lstStyle/>
          <a:p>
            <a:r>
              <a:rPr lang="en-US" sz="2900" dirty="0" smtClean="0"/>
              <a:t>4. Port Antonio.  </a:t>
            </a:r>
            <a:r>
              <a:rPr lang="en-US" sz="2900" dirty="0"/>
              <a:t>Port Antonio is a city on Jamaica’s northeast coast and the capital of Portland Parish. It’s known as a gateway to nearby tropical jungles, mountains and waterfalls. In the John Crow Mountains, Reach Falls flows into a river pool. Near Hope Bay, Somerset Falls flows on the grounds of a former plantation. In the east, the Blue Lagoon is known for its blue waters, fed by the Caribbean Sea and underground springs</a:t>
            </a:r>
          </a:p>
          <a:p>
            <a:endParaRPr lang="en-US" sz="2900" dirty="0"/>
          </a:p>
          <a:p>
            <a:r>
              <a:rPr lang="en-US" sz="2900" dirty="0" smtClean="0"/>
              <a:t>5. </a:t>
            </a:r>
            <a:r>
              <a:rPr lang="en-US" sz="2900" dirty="0" err="1" smtClean="0"/>
              <a:t>Ocho</a:t>
            </a:r>
            <a:r>
              <a:rPr lang="en-US" sz="2900" dirty="0" smtClean="0"/>
              <a:t> </a:t>
            </a:r>
            <a:r>
              <a:rPr lang="en-US" sz="2900" dirty="0"/>
              <a:t>Rios. </a:t>
            </a:r>
            <a:r>
              <a:rPr lang="en-US" sz="2900" dirty="0" err="1"/>
              <a:t>Ocho</a:t>
            </a:r>
            <a:r>
              <a:rPr lang="en-US" sz="2900" dirty="0"/>
              <a:t> Rios is a port town on the north coast of Jamaica. A former fishing village, it’s now a resort with a cruise ship harbor and a busy bay beach that’s lined with hotels. The surrounding parish of Saint Ann is home to rainforest, rivers and waterfalls. Dunn’s River Falls is a terraced, </a:t>
            </a:r>
            <a:r>
              <a:rPr lang="en-US" sz="2900" dirty="0" err="1"/>
              <a:t>180m</a:t>
            </a:r>
            <a:r>
              <a:rPr lang="en-US" sz="2900" dirty="0"/>
              <a:t> mountain waterfall with lagoon pools, surrounded by trees </a:t>
            </a:r>
          </a:p>
          <a:p>
            <a:endParaRPr lang="en-US" sz="2900" dirty="0"/>
          </a:p>
          <a:p>
            <a:r>
              <a:rPr lang="en-US" sz="2900" dirty="0" smtClean="0"/>
              <a:t>6. Falmouth </a:t>
            </a:r>
            <a:r>
              <a:rPr lang="en-US" sz="2900" dirty="0"/>
              <a:t>is the capital city of Jamaica’s </a:t>
            </a:r>
            <a:r>
              <a:rPr lang="en-US" sz="2900" dirty="0" err="1"/>
              <a:t>Trelawny</a:t>
            </a:r>
            <a:r>
              <a:rPr lang="en-US" sz="2900" dirty="0"/>
              <a:t> Parish. It's a busy cruise-ship port that lies between </a:t>
            </a:r>
            <a:r>
              <a:rPr lang="en-US" sz="2900" dirty="0" err="1"/>
              <a:t>Ocho</a:t>
            </a:r>
            <a:r>
              <a:rPr lang="en-US" sz="2900" dirty="0"/>
              <a:t> Rios and Montego Bay on the island’s north shore.</a:t>
            </a:r>
          </a:p>
          <a:p>
            <a:endParaRPr lang="en-US" dirty="0"/>
          </a:p>
        </p:txBody>
      </p:sp>
      <p:sp>
        <p:nvSpPr>
          <p:cNvPr id="4" name="正方形/長方形 3"/>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1848943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417" y="692696"/>
            <a:ext cx="5920656" cy="4824536"/>
          </a:xfrm>
          <a:prstGeom prst="rect">
            <a:avLst/>
          </a:prstGeom>
        </p:spPr>
      </p:pic>
      <p:sp>
        <p:nvSpPr>
          <p:cNvPr id="10" name="テキスト ボックス 9"/>
          <p:cNvSpPr txBox="1"/>
          <p:nvPr/>
        </p:nvSpPr>
        <p:spPr>
          <a:xfrm>
            <a:off x="3131840" y="260648"/>
            <a:ext cx="2016224" cy="369332"/>
          </a:xfrm>
          <a:prstGeom prst="rect">
            <a:avLst/>
          </a:prstGeom>
          <a:noFill/>
        </p:spPr>
        <p:txBody>
          <a:bodyPr wrap="square" rtlCol="0">
            <a:spAutoFit/>
          </a:bodyPr>
          <a:lstStyle/>
          <a:p>
            <a:r>
              <a:rPr lang="en-US" dirty="0" smtClean="0"/>
              <a:t>King Stone</a:t>
            </a:r>
            <a:endParaRPr lang="en-US" dirty="0"/>
          </a:p>
        </p:txBody>
      </p:sp>
    </p:spTree>
    <p:extLst>
      <p:ext uri="{BB962C8B-B14F-4D97-AF65-F5344CB8AC3E}">
        <p14:creationId xmlns:p14="http://schemas.microsoft.com/office/powerpoint/2010/main" val="2955228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3789040"/>
            <a:ext cx="6534912" cy="2880320"/>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3881" y="620688"/>
            <a:ext cx="6534912" cy="2808312"/>
          </a:xfrm>
          <a:prstGeom prst="rect">
            <a:avLst/>
          </a:prstGeom>
        </p:spPr>
      </p:pic>
      <p:sp>
        <p:nvSpPr>
          <p:cNvPr id="9" name="テキスト ボックス 8"/>
          <p:cNvSpPr txBox="1"/>
          <p:nvPr/>
        </p:nvSpPr>
        <p:spPr>
          <a:xfrm>
            <a:off x="3131840" y="260648"/>
            <a:ext cx="2016224" cy="369332"/>
          </a:xfrm>
          <a:prstGeom prst="rect">
            <a:avLst/>
          </a:prstGeom>
          <a:noFill/>
        </p:spPr>
        <p:txBody>
          <a:bodyPr wrap="square" rtlCol="0">
            <a:spAutoFit/>
          </a:bodyPr>
          <a:lstStyle/>
          <a:p>
            <a:r>
              <a:rPr lang="en-US" dirty="0" smtClean="0"/>
              <a:t>Montego Bay</a:t>
            </a:r>
            <a:endParaRPr lang="en-US" dirty="0"/>
          </a:p>
        </p:txBody>
      </p:sp>
      <p:sp>
        <p:nvSpPr>
          <p:cNvPr id="10" name="正方形/長方形 9"/>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1386968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620688"/>
            <a:ext cx="6120680" cy="273630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017" y="4293096"/>
            <a:ext cx="4032448" cy="2160240"/>
          </a:xfrm>
          <a:prstGeom prst="rect">
            <a:avLst/>
          </a:prstGeom>
        </p:spPr>
      </p:pic>
      <p:sp>
        <p:nvSpPr>
          <p:cNvPr id="6" name="テキスト ボックス 5"/>
          <p:cNvSpPr txBox="1"/>
          <p:nvPr/>
        </p:nvSpPr>
        <p:spPr>
          <a:xfrm>
            <a:off x="3131840" y="260648"/>
            <a:ext cx="2016224" cy="369332"/>
          </a:xfrm>
          <a:prstGeom prst="rect">
            <a:avLst/>
          </a:prstGeom>
          <a:noFill/>
        </p:spPr>
        <p:txBody>
          <a:bodyPr wrap="square" rtlCol="0">
            <a:spAutoFit/>
          </a:bodyPr>
          <a:lstStyle/>
          <a:p>
            <a:r>
              <a:rPr lang="en-US" dirty="0" smtClean="0"/>
              <a:t>Negril</a:t>
            </a:r>
            <a:endParaRPr lang="en-US" dirty="0"/>
          </a:p>
        </p:txBody>
      </p:sp>
      <p:sp>
        <p:nvSpPr>
          <p:cNvPr id="10" name="テキスト ボックス 9"/>
          <p:cNvSpPr txBox="1"/>
          <p:nvPr/>
        </p:nvSpPr>
        <p:spPr>
          <a:xfrm>
            <a:off x="2843808" y="3573016"/>
            <a:ext cx="2016224" cy="369332"/>
          </a:xfrm>
          <a:prstGeom prst="rect">
            <a:avLst/>
          </a:prstGeom>
          <a:noFill/>
        </p:spPr>
        <p:txBody>
          <a:bodyPr wrap="square" rtlCol="0">
            <a:spAutoFit/>
          </a:bodyPr>
          <a:lstStyle/>
          <a:p>
            <a:r>
              <a:rPr lang="en-US" dirty="0" smtClean="0"/>
              <a:t>Port Antonio</a:t>
            </a:r>
            <a:endParaRPr lang="en-US" dirty="0"/>
          </a:p>
        </p:txBody>
      </p:sp>
      <p:sp>
        <p:nvSpPr>
          <p:cNvPr id="11" name="正方形/長方形 10"/>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2430213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692696"/>
            <a:ext cx="6840760" cy="273630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077072"/>
            <a:ext cx="7056784" cy="2122934"/>
          </a:xfrm>
          <a:prstGeom prst="rect">
            <a:avLst/>
          </a:prstGeom>
        </p:spPr>
      </p:pic>
      <p:sp>
        <p:nvSpPr>
          <p:cNvPr id="6" name="テキスト ボックス 5"/>
          <p:cNvSpPr txBox="1"/>
          <p:nvPr/>
        </p:nvSpPr>
        <p:spPr>
          <a:xfrm>
            <a:off x="3272230" y="3573016"/>
            <a:ext cx="2016224" cy="369332"/>
          </a:xfrm>
          <a:prstGeom prst="rect">
            <a:avLst/>
          </a:prstGeom>
          <a:noFill/>
        </p:spPr>
        <p:txBody>
          <a:bodyPr wrap="square" rtlCol="0">
            <a:spAutoFit/>
          </a:bodyPr>
          <a:lstStyle/>
          <a:p>
            <a:r>
              <a:rPr lang="en-US" dirty="0" smtClean="0"/>
              <a:t>Falmouth</a:t>
            </a:r>
            <a:endParaRPr lang="en-US" dirty="0"/>
          </a:p>
        </p:txBody>
      </p:sp>
      <p:sp>
        <p:nvSpPr>
          <p:cNvPr id="7" name="テキスト ボックス 6"/>
          <p:cNvSpPr txBox="1"/>
          <p:nvPr/>
        </p:nvSpPr>
        <p:spPr>
          <a:xfrm>
            <a:off x="3284240" y="413048"/>
            <a:ext cx="2016224" cy="369332"/>
          </a:xfrm>
          <a:prstGeom prst="rect">
            <a:avLst/>
          </a:prstGeom>
          <a:noFill/>
        </p:spPr>
        <p:txBody>
          <a:bodyPr wrap="square" rtlCol="0">
            <a:spAutoFit/>
          </a:bodyPr>
          <a:lstStyle/>
          <a:p>
            <a:r>
              <a:rPr lang="en-US" dirty="0" err="1" smtClean="0"/>
              <a:t>Ocho</a:t>
            </a:r>
            <a:r>
              <a:rPr lang="en-US" dirty="0" smtClean="0"/>
              <a:t> Rios</a:t>
            </a:r>
            <a:endParaRPr lang="en-US" dirty="0"/>
          </a:p>
        </p:txBody>
      </p:sp>
      <p:sp>
        <p:nvSpPr>
          <p:cNvPr id="8" name="正方形/長方形 7"/>
          <p:cNvSpPr/>
          <p:nvPr/>
        </p:nvSpPr>
        <p:spPr>
          <a:xfrm>
            <a:off x="7884368" y="6237312"/>
            <a:ext cx="726994" cy="369332"/>
          </a:xfrm>
          <a:prstGeom prst="rect">
            <a:avLst/>
          </a:prstGeom>
        </p:spPr>
        <p:txBody>
          <a:bodyPr wrap="none">
            <a:spAutoFit/>
          </a:bodyPr>
          <a:lstStyle/>
          <a:p>
            <a:r>
              <a:rPr lang="en-US" dirty="0"/>
              <a:t>*</a:t>
            </a:r>
            <a:r>
              <a:rPr lang="en-US" dirty="0" err="1"/>
              <a:t>Rf.W</a:t>
            </a:r>
            <a:endParaRPr lang="en-US" dirty="0"/>
          </a:p>
        </p:txBody>
      </p:sp>
    </p:spTree>
    <p:extLst>
      <p:ext uri="{BB962C8B-B14F-4D97-AF65-F5344CB8AC3E}">
        <p14:creationId xmlns:p14="http://schemas.microsoft.com/office/powerpoint/2010/main" val="830655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Marsha san`s corner</a:t>
            </a:r>
            <a:endParaRPr lang="en-US" dirty="0"/>
          </a:p>
        </p:txBody>
      </p:sp>
      <p:sp>
        <p:nvSpPr>
          <p:cNvPr id="3" name="コンテンツ プレースホルダー 2"/>
          <p:cNvSpPr>
            <a:spLocks noGrp="1"/>
          </p:cNvSpPr>
          <p:nvPr>
            <p:ph idx="1"/>
          </p:nvPr>
        </p:nvSpPr>
        <p:spPr/>
        <p:txBody>
          <a:bodyPr>
            <a:normAutofit/>
          </a:bodyPr>
          <a:lstStyle/>
          <a:p>
            <a:r>
              <a:rPr lang="en-US" dirty="0"/>
              <a:t>How to get to </a:t>
            </a:r>
            <a:r>
              <a:rPr lang="en-US" dirty="0" smtClean="0"/>
              <a:t>Jamaica from Japan and about how long does it take to get to your hometown? </a:t>
            </a:r>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52727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dirty="0" smtClean="0"/>
              <a:t>Today`s agenda: </a:t>
            </a:r>
            <a:br>
              <a:rPr lang="en-US" dirty="0" smtClean="0"/>
            </a:br>
            <a:endParaRPr lang="en-US" dirty="0"/>
          </a:p>
        </p:txBody>
      </p:sp>
      <p:sp>
        <p:nvSpPr>
          <p:cNvPr id="3" name="コンテンツ プレースホルダー 2"/>
          <p:cNvSpPr>
            <a:spLocks noGrp="1"/>
          </p:cNvSpPr>
          <p:nvPr>
            <p:ph idx="1"/>
          </p:nvPr>
        </p:nvSpPr>
        <p:spPr>
          <a:xfrm>
            <a:off x="467544" y="1556792"/>
            <a:ext cx="8229600" cy="4525963"/>
          </a:xfrm>
        </p:spPr>
        <p:txBody>
          <a:bodyPr>
            <a:normAutofit fontScale="70000" lnSpcReduction="20000"/>
          </a:bodyPr>
          <a:lstStyle/>
          <a:p>
            <a:r>
              <a:rPr lang="en-US" dirty="0" smtClean="0"/>
              <a:t> Introduction of today`s instructor</a:t>
            </a:r>
            <a:endParaRPr lang="en-US" altLang="ja-JP" dirty="0" smtClean="0"/>
          </a:p>
          <a:p>
            <a:r>
              <a:rPr lang="ja-JP" altLang="en-US" dirty="0" smtClean="0"/>
              <a:t> </a:t>
            </a:r>
            <a:r>
              <a:rPr lang="en-US" altLang="ja-JP" dirty="0" smtClean="0"/>
              <a:t>Explain how to proceed this session</a:t>
            </a:r>
            <a:r>
              <a:rPr lang="ja-JP" altLang="en-US" dirty="0"/>
              <a:t>　</a:t>
            </a:r>
            <a:endParaRPr lang="en-US" altLang="ja-JP" dirty="0" smtClean="0"/>
          </a:p>
          <a:p>
            <a:r>
              <a:rPr lang="en-US" dirty="0" smtClean="0"/>
              <a:t> Explore Jamaica:</a:t>
            </a:r>
          </a:p>
          <a:p>
            <a:pPr marL="0" indent="0">
              <a:buNone/>
            </a:pPr>
            <a:r>
              <a:rPr lang="en-US" dirty="0" smtClean="0"/>
              <a:t>     What you know about Jamaica?</a:t>
            </a:r>
          </a:p>
          <a:p>
            <a:pPr marL="0" indent="0">
              <a:buNone/>
            </a:pPr>
            <a:r>
              <a:rPr lang="en-US" dirty="0"/>
              <a:t> </a:t>
            </a:r>
            <a:r>
              <a:rPr lang="en-US" dirty="0" smtClean="0"/>
              <a:t>     Fundamentals: location, geography, climate,  </a:t>
            </a:r>
          </a:p>
          <a:p>
            <a:pPr marL="0" indent="0">
              <a:buNone/>
            </a:pPr>
            <a:r>
              <a:rPr lang="en-US" dirty="0" smtClean="0"/>
              <a:t>      major cities &amp;  population,  history,  industry,</a:t>
            </a:r>
          </a:p>
          <a:p>
            <a:pPr marL="0" indent="0">
              <a:buNone/>
            </a:pPr>
            <a:r>
              <a:rPr lang="en-US" dirty="0"/>
              <a:t> </a:t>
            </a:r>
            <a:r>
              <a:rPr lang="en-US" dirty="0" smtClean="0"/>
              <a:t>     people, language, culture, sports, recommended </a:t>
            </a:r>
          </a:p>
          <a:p>
            <a:pPr marL="0" indent="0">
              <a:buNone/>
            </a:pPr>
            <a:r>
              <a:rPr lang="en-US" dirty="0"/>
              <a:t> </a:t>
            </a:r>
            <a:r>
              <a:rPr lang="en-US" dirty="0" smtClean="0"/>
              <a:t>     sight seeing spots, any other interesting  topics </a:t>
            </a:r>
          </a:p>
          <a:p>
            <a:pPr marL="0" indent="0">
              <a:buNone/>
            </a:pPr>
            <a:r>
              <a:rPr lang="en-US" dirty="0"/>
              <a:t> </a:t>
            </a:r>
            <a:r>
              <a:rPr lang="en-US" dirty="0" smtClean="0"/>
              <a:t>     or items., etc.   </a:t>
            </a:r>
          </a:p>
          <a:p>
            <a:r>
              <a:rPr lang="en-US" dirty="0" smtClean="0"/>
              <a:t>How to get to Jamaica?</a:t>
            </a:r>
          </a:p>
          <a:p>
            <a:r>
              <a:rPr lang="en-US" dirty="0" smtClean="0"/>
              <a:t>Marsha san’s best 5 recommendations to visit in Jamaica. </a:t>
            </a:r>
          </a:p>
          <a:p>
            <a:r>
              <a:rPr lang="en-US" dirty="0" smtClean="0"/>
              <a:t>Questions and answers.</a:t>
            </a:r>
            <a:endParaRPr lang="en-US" dirty="0"/>
          </a:p>
        </p:txBody>
      </p:sp>
    </p:spTree>
    <p:extLst>
      <p:ext uri="{BB962C8B-B14F-4D97-AF65-F5344CB8AC3E}">
        <p14:creationId xmlns:p14="http://schemas.microsoft.com/office/powerpoint/2010/main" val="148721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672"/>
            <a:ext cx="8229600" cy="5649491"/>
          </a:xfrm>
        </p:spPr>
        <p:txBody>
          <a:bodyPr>
            <a:normAutofit lnSpcReduction="10000"/>
          </a:bodyPr>
          <a:lstStyle/>
          <a:p>
            <a:r>
              <a:rPr lang="en-US" dirty="0"/>
              <a:t>Marsha san’s best </a:t>
            </a:r>
            <a:r>
              <a:rPr lang="en-US" dirty="0" smtClean="0"/>
              <a:t>7 </a:t>
            </a:r>
            <a:r>
              <a:rPr lang="en-US" dirty="0"/>
              <a:t>recommendations to visit in Jamaica. </a:t>
            </a:r>
          </a:p>
          <a:p>
            <a:r>
              <a:rPr lang="en-US" dirty="0"/>
              <a:t>1. Dunn’s River </a:t>
            </a:r>
            <a:r>
              <a:rPr lang="en-US" dirty="0" smtClean="0"/>
              <a:t>falls (</a:t>
            </a:r>
            <a:r>
              <a:rPr lang="en-US" dirty="0" err="1" smtClean="0"/>
              <a:t>Ocho</a:t>
            </a:r>
            <a:r>
              <a:rPr lang="en-US" dirty="0" smtClean="0"/>
              <a:t> Rios)</a:t>
            </a:r>
            <a:r>
              <a:rPr lang="en-US" dirty="0"/>
              <a:t> </a:t>
            </a:r>
          </a:p>
          <a:p>
            <a:r>
              <a:rPr lang="en-US" dirty="0"/>
              <a:t>2. Bob Museum </a:t>
            </a:r>
            <a:r>
              <a:rPr lang="en-US" dirty="0" smtClean="0"/>
              <a:t>(King Stone)</a:t>
            </a:r>
            <a:endParaRPr lang="en-US" dirty="0"/>
          </a:p>
          <a:p>
            <a:r>
              <a:rPr lang="en-US" dirty="0"/>
              <a:t>3. Boston Jerk center (Portland)</a:t>
            </a:r>
          </a:p>
          <a:p>
            <a:r>
              <a:rPr lang="en-US" dirty="0"/>
              <a:t>4. Mystic Mountain </a:t>
            </a:r>
            <a:r>
              <a:rPr lang="en-US" dirty="0" smtClean="0"/>
              <a:t>(</a:t>
            </a:r>
            <a:r>
              <a:rPr lang="en-US" dirty="0" err="1" smtClean="0"/>
              <a:t>Ocho</a:t>
            </a:r>
            <a:r>
              <a:rPr lang="en-US" dirty="0" smtClean="0"/>
              <a:t> Rios)</a:t>
            </a:r>
            <a:endParaRPr lang="en-US" dirty="0"/>
          </a:p>
          <a:p>
            <a:r>
              <a:rPr lang="en-US" dirty="0"/>
              <a:t>5. Port </a:t>
            </a:r>
            <a:r>
              <a:rPr lang="en-US" dirty="0" smtClean="0"/>
              <a:t>royal (Port Royal Harbor)</a:t>
            </a:r>
            <a:endParaRPr lang="en-US" dirty="0"/>
          </a:p>
          <a:p>
            <a:r>
              <a:rPr lang="en-US" dirty="0"/>
              <a:t>6. Rose hall great house</a:t>
            </a:r>
            <a:r>
              <a:rPr lang="en-US" dirty="0" smtClean="0"/>
              <a:t>*(Montego Bay)</a:t>
            </a:r>
            <a:endParaRPr lang="en-US" dirty="0"/>
          </a:p>
          <a:p>
            <a:r>
              <a:rPr lang="en-US" dirty="0"/>
              <a:t>7. Appleton estate</a:t>
            </a:r>
            <a:r>
              <a:rPr lang="en-US" dirty="0" smtClean="0"/>
              <a:t>* (St. Elizabeth)</a:t>
            </a: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3848085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267744" y="122428"/>
            <a:ext cx="4680520" cy="369332"/>
          </a:xfrm>
          <a:prstGeom prst="rect">
            <a:avLst/>
          </a:prstGeom>
          <a:noFill/>
        </p:spPr>
        <p:txBody>
          <a:bodyPr wrap="square" rtlCol="0">
            <a:spAutoFit/>
          </a:bodyPr>
          <a:lstStyle/>
          <a:p>
            <a:r>
              <a:rPr lang="en-US" dirty="0"/>
              <a:t>1. Dunn’s River falls (</a:t>
            </a:r>
            <a:r>
              <a:rPr lang="en-US" dirty="0" err="1"/>
              <a:t>Ocho</a:t>
            </a:r>
            <a:r>
              <a:rPr lang="en-US" dirty="0"/>
              <a:t> Rios</a:t>
            </a:r>
            <a:r>
              <a:rPr lang="en-US" dirty="0" smtClean="0"/>
              <a:t>)(*Google)</a:t>
            </a:r>
            <a:r>
              <a:rPr lang="en-US" dirty="0"/>
              <a:t> </a:t>
            </a:r>
          </a:p>
        </p:txBody>
      </p:sp>
      <p:sp>
        <p:nvSpPr>
          <p:cNvPr id="5" name="テキスト ボックス 4"/>
          <p:cNvSpPr txBox="1"/>
          <p:nvPr/>
        </p:nvSpPr>
        <p:spPr>
          <a:xfrm>
            <a:off x="2267744" y="3356992"/>
            <a:ext cx="4392488" cy="369332"/>
          </a:xfrm>
          <a:prstGeom prst="rect">
            <a:avLst/>
          </a:prstGeom>
          <a:noFill/>
        </p:spPr>
        <p:txBody>
          <a:bodyPr wrap="square" rtlCol="0">
            <a:spAutoFit/>
          </a:bodyPr>
          <a:lstStyle/>
          <a:p>
            <a:r>
              <a:rPr lang="en-US" dirty="0" smtClean="0"/>
              <a:t>2. Bob Museum (King Stone)(*Google)</a:t>
            </a:r>
            <a:endParaRPr lang="en-US"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620688"/>
            <a:ext cx="6192688" cy="2520280"/>
          </a:xfrm>
          <a:prstGeom prst="rect">
            <a:avLst/>
          </a:prstGeom>
        </p:spPr>
      </p:pic>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901" y="3754421"/>
            <a:ext cx="6299836" cy="2799020"/>
          </a:xfrm>
          <a:prstGeom prst="rect">
            <a:avLst/>
          </a:prstGeom>
        </p:spPr>
      </p:pic>
    </p:spTree>
    <p:extLst>
      <p:ext uri="{BB962C8B-B14F-4D97-AF65-F5344CB8AC3E}">
        <p14:creationId xmlns:p14="http://schemas.microsoft.com/office/powerpoint/2010/main" val="2011092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425442" y="374367"/>
            <a:ext cx="4171719" cy="369332"/>
          </a:xfrm>
          <a:prstGeom prst="rect">
            <a:avLst/>
          </a:prstGeom>
        </p:spPr>
        <p:txBody>
          <a:bodyPr wrap="none">
            <a:spAutoFit/>
          </a:bodyPr>
          <a:lstStyle/>
          <a:p>
            <a:r>
              <a:rPr lang="en-US" dirty="0"/>
              <a:t>3. Boston Jerk center (Portland</a:t>
            </a:r>
            <a:r>
              <a:rPr lang="en-US" dirty="0" smtClean="0"/>
              <a:t>)(*Google)</a:t>
            </a:r>
            <a:endParaRPr lang="en-US" dirty="0"/>
          </a:p>
        </p:txBody>
      </p:sp>
      <p:sp>
        <p:nvSpPr>
          <p:cNvPr id="8" name="正方形/長方形 7"/>
          <p:cNvSpPr/>
          <p:nvPr/>
        </p:nvSpPr>
        <p:spPr>
          <a:xfrm>
            <a:off x="2555776" y="3956580"/>
            <a:ext cx="5457485" cy="369332"/>
          </a:xfrm>
          <a:prstGeom prst="rect">
            <a:avLst/>
          </a:prstGeom>
        </p:spPr>
        <p:txBody>
          <a:bodyPr wrap="square">
            <a:spAutoFit/>
          </a:bodyPr>
          <a:lstStyle/>
          <a:p>
            <a:r>
              <a:rPr lang="en-US" dirty="0"/>
              <a:t>4. Mystic Mountain (</a:t>
            </a:r>
            <a:r>
              <a:rPr lang="en-US" dirty="0" err="1"/>
              <a:t>Ocho</a:t>
            </a:r>
            <a:r>
              <a:rPr lang="en-US" dirty="0"/>
              <a:t> Rios</a:t>
            </a:r>
            <a:r>
              <a:rPr lang="en-US" dirty="0" smtClean="0"/>
              <a:t>) (*Google)</a:t>
            </a:r>
            <a:endParaRPr 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862263"/>
            <a:ext cx="5616624" cy="2751403"/>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4362635"/>
            <a:ext cx="5688632" cy="2306725"/>
          </a:xfrm>
          <a:prstGeom prst="rect">
            <a:avLst/>
          </a:prstGeom>
        </p:spPr>
      </p:pic>
    </p:spTree>
    <p:extLst>
      <p:ext uri="{BB962C8B-B14F-4D97-AF65-F5344CB8AC3E}">
        <p14:creationId xmlns:p14="http://schemas.microsoft.com/office/powerpoint/2010/main" val="2363519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411760" y="404664"/>
            <a:ext cx="4680520" cy="646331"/>
          </a:xfrm>
          <a:prstGeom prst="rect">
            <a:avLst/>
          </a:prstGeom>
        </p:spPr>
        <p:txBody>
          <a:bodyPr wrap="square">
            <a:spAutoFit/>
          </a:bodyPr>
          <a:lstStyle/>
          <a:p>
            <a:r>
              <a:rPr lang="en-US" dirty="0"/>
              <a:t>5. Port royal (Port Royal </a:t>
            </a:r>
            <a:r>
              <a:rPr lang="en-US" dirty="0" smtClean="0"/>
              <a:t>Harbor) *Google</a:t>
            </a:r>
          </a:p>
          <a:p>
            <a:endParaRPr lang="en-US" dirty="0"/>
          </a:p>
        </p:txBody>
      </p:sp>
      <p:pic>
        <p:nvPicPr>
          <p:cNvPr id="2050" name="Picture 2" descr="C:\Users\oner\Pictures\Jamaica\M5 Port Royal Harbor .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73996"/>
            <a:ext cx="7704856"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2613546" y="3468193"/>
            <a:ext cx="5774877" cy="369332"/>
          </a:xfrm>
          <a:prstGeom prst="rect">
            <a:avLst/>
          </a:prstGeom>
        </p:spPr>
        <p:txBody>
          <a:bodyPr wrap="square">
            <a:spAutoFit/>
          </a:bodyPr>
          <a:lstStyle/>
          <a:p>
            <a:r>
              <a:rPr lang="en-US" dirty="0"/>
              <a:t>6. Rose hall great house*(Montego Bay</a:t>
            </a:r>
            <a:r>
              <a:rPr lang="en-US" dirty="0" smtClean="0"/>
              <a:t>) *Google</a:t>
            </a:r>
            <a:endParaRPr 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005064"/>
            <a:ext cx="7704856" cy="2460477"/>
          </a:xfrm>
          <a:prstGeom prst="rect">
            <a:avLst/>
          </a:prstGeom>
        </p:spPr>
      </p:pic>
    </p:spTree>
    <p:extLst>
      <p:ext uri="{BB962C8B-B14F-4D97-AF65-F5344CB8AC3E}">
        <p14:creationId xmlns:p14="http://schemas.microsoft.com/office/powerpoint/2010/main" val="2250865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55776" y="476672"/>
            <a:ext cx="4896544" cy="369332"/>
          </a:xfrm>
          <a:prstGeom prst="rect">
            <a:avLst/>
          </a:prstGeom>
        </p:spPr>
        <p:txBody>
          <a:bodyPr wrap="square">
            <a:spAutoFit/>
          </a:bodyPr>
          <a:lstStyle/>
          <a:p>
            <a:r>
              <a:rPr lang="en-US" dirty="0"/>
              <a:t>7. Appleton estate* (St. Elizabeth</a:t>
            </a:r>
            <a:r>
              <a:rPr lang="en-US" dirty="0" smtClean="0"/>
              <a:t>) *Google</a:t>
            </a:r>
            <a:endParaRPr 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028700"/>
            <a:ext cx="7776864" cy="4416524"/>
          </a:xfrm>
          <a:prstGeom prst="rect">
            <a:avLst/>
          </a:prstGeom>
        </p:spPr>
      </p:pic>
    </p:spTree>
    <p:extLst>
      <p:ext uri="{BB962C8B-B14F-4D97-AF65-F5344CB8AC3E}">
        <p14:creationId xmlns:p14="http://schemas.microsoft.com/office/powerpoint/2010/main" val="410639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2792"/>
            <a:ext cx="8229600" cy="1143000"/>
          </a:xfrm>
        </p:spPr>
        <p:txBody>
          <a:bodyPr/>
          <a:lstStyle/>
          <a:p>
            <a:r>
              <a:rPr lang="en-US" dirty="0" smtClean="0"/>
              <a:t>Questions about Jamaica</a:t>
            </a:r>
            <a:endParaRPr lang="en-US" dirty="0"/>
          </a:p>
        </p:txBody>
      </p:sp>
      <p:sp>
        <p:nvSpPr>
          <p:cNvPr id="3" name="コンテンツ プレースホルダー 2"/>
          <p:cNvSpPr>
            <a:spLocks noGrp="1"/>
          </p:cNvSpPr>
          <p:nvPr>
            <p:ph idx="1"/>
          </p:nvPr>
        </p:nvSpPr>
        <p:spPr>
          <a:xfrm>
            <a:off x="457200" y="908720"/>
            <a:ext cx="8229600" cy="5688632"/>
          </a:xfrm>
        </p:spPr>
        <p:txBody>
          <a:bodyPr>
            <a:normAutofit fontScale="92500"/>
          </a:bodyPr>
          <a:lstStyle/>
          <a:p>
            <a:pPr marL="514350" indent="-514350">
              <a:buAutoNum type="arabicPeriod"/>
            </a:pPr>
            <a:r>
              <a:rPr lang="en-US" dirty="0" smtClean="0"/>
              <a:t>Where is Jamaica located?</a:t>
            </a:r>
          </a:p>
          <a:p>
            <a:pPr marL="514350" indent="-514350">
              <a:buAutoNum type="arabicPeriod"/>
            </a:pPr>
            <a:r>
              <a:rPr lang="en-US" dirty="0" smtClean="0"/>
              <a:t>What is the name of the capital of Jamaica?</a:t>
            </a:r>
          </a:p>
          <a:p>
            <a:pPr marL="514350" indent="-514350">
              <a:buAutoNum type="arabicPeriod"/>
            </a:pPr>
            <a:r>
              <a:rPr lang="en-US" dirty="0" smtClean="0"/>
              <a:t>What is the population of Jamaica?</a:t>
            </a:r>
          </a:p>
          <a:p>
            <a:pPr marL="514350" indent="-514350">
              <a:buAutoNum type="arabicPeriod"/>
            </a:pPr>
            <a:r>
              <a:rPr lang="en-US" dirty="0" smtClean="0"/>
              <a:t>What are the major cities in Jamaica?</a:t>
            </a:r>
          </a:p>
          <a:p>
            <a:pPr marL="514350" indent="-514350">
              <a:buAutoNum type="arabicPeriod"/>
            </a:pPr>
            <a:r>
              <a:rPr lang="en-US" dirty="0" smtClean="0"/>
              <a:t>What is the climate of Jamaica?</a:t>
            </a:r>
          </a:p>
          <a:p>
            <a:pPr marL="514350" indent="-514350">
              <a:buAutoNum type="arabicPeriod"/>
            </a:pPr>
            <a:r>
              <a:rPr lang="en-US" dirty="0" smtClean="0"/>
              <a:t>Who is the fist European that visited Jamaica?</a:t>
            </a:r>
          </a:p>
          <a:p>
            <a:pPr marL="514350" indent="-514350">
              <a:buAutoNum type="arabicPeriod"/>
            </a:pPr>
            <a:r>
              <a:rPr lang="en-US" dirty="0" smtClean="0"/>
              <a:t>What is the famous Jamaican style music? </a:t>
            </a:r>
          </a:p>
          <a:p>
            <a:pPr marL="514350" indent="-514350">
              <a:buAutoNum type="arabicPeriod"/>
            </a:pPr>
            <a:r>
              <a:rPr lang="en-US" dirty="0" smtClean="0"/>
              <a:t>What are the popular sports in Jamaica?</a:t>
            </a:r>
          </a:p>
          <a:p>
            <a:pPr marL="514350" indent="-514350">
              <a:buAutoNum type="arabicPeriod"/>
            </a:pPr>
            <a:r>
              <a:rPr lang="en-US" dirty="0" smtClean="0"/>
              <a:t>What are the popular sight seeing spots?</a:t>
            </a:r>
          </a:p>
          <a:p>
            <a:pPr marL="514350" indent="-514350">
              <a:buAutoNum type="arabicPeriod"/>
            </a:pPr>
            <a:r>
              <a:rPr lang="en-US" dirty="0" smtClean="0"/>
              <a:t>How far from Japan to Jamaica?</a:t>
            </a:r>
            <a:endParaRPr lang="en-US" dirty="0"/>
          </a:p>
        </p:txBody>
      </p:sp>
    </p:spTree>
    <p:extLst>
      <p:ext uri="{BB962C8B-B14F-4D97-AF65-F5344CB8AC3E}">
        <p14:creationId xmlns:p14="http://schemas.microsoft.com/office/powerpoint/2010/main" val="3049068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836712"/>
            <a:ext cx="8229600" cy="562074"/>
          </a:xfrm>
        </p:spPr>
        <p:txBody>
          <a:bodyPr>
            <a:normAutofit fontScale="90000"/>
          </a:bodyPr>
          <a:lstStyle/>
          <a:p>
            <a:r>
              <a:rPr lang="en-US" dirty="0" smtClean="0"/>
              <a:t>Question and answer</a:t>
            </a:r>
            <a:endParaRPr lang="en-US" dirty="0"/>
          </a:p>
        </p:txBody>
      </p:sp>
      <p:sp>
        <p:nvSpPr>
          <p:cNvPr id="3" name="コンテンツ プレースホルダー 2"/>
          <p:cNvSpPr>
            <a:spLocks noGrp="1"/>
          </p:cNvSpPr>
          <p:nvPr>
            <p:ph idx="1"/>
          </p:nvPr>
        </p:nvSpPr>
        <p:spPr/>
        <p:txBody>
          <a:bodyPr>
            <a:normAutofit lnSpcReduction="10000"/>
          </a:bodyPr>
          <a:lstStyle/>
          <a:p>
            <a:r>
              <a:rPr lang="en-US" dirty="0" smtClean="0"/>
              <a:t>Any questions to Marsha on Jamaica?</a:t>
            </a:r>
          </a:p>
          <a:p>
            <a:r>
              <a:rPr lang="en-US" dirty="0" smtClean="0"/>
              <a:t>Free </a:t>
            </a:r>
            <a:r>
              <a:rPr lang="en-US" dirty="0"/>
              <a:t>discussion:</a:t>
            </a:r>
          </a:p>
          <a:p>
            <a:pPr marL="400050" lvl="1" indent="0">
              <a:buNone/>
            </a:pPr>
            <a:r>
              <a:rPr lang="en-US" dirty="0"/>
              <a:t>Let make a small </a:t>
            </a:r>
            <a:r>
              <a:rPr lang="en-US" dirty="0" smtClean="0"/>
              <a:t>group</a:t>
            </a:r>
          </a:p>
          <a:p>
            <a:pPr marL="914400" lvl="1" indent="-514350">
              <a:buFont typeface="+mj-lt"/>
              <a:buAutoNum type="arabicPeriod"/>
            </a:pPr>
            <a:r>
              <a:rPr lang="en-US" dirty="0" smtClean="0"/>
              <a:t>Introduce your-self</a:t>
            </a:r>
            <a:r>
              <a:rPr lang="en-US" dirty="0"/>
              <a:t>, </a:t>
            </a:r>
            <a:endParaRPr lang="en-US" dirty="0" smtClean="0"/>
          </a:p>
          <a:p>
            <a:pPr marL="914400" lvl="1" indent="-514350">
              <a:buFont typeface="+mj-lt"/>
              <a:buAutoNum type="arabicPeriod"/>
            </a:pPr>
            <a:r>
              <a:rPr lang="en-US" dirty="0" smtClean="0"/>
              <a:t>Share </a:t>
            </a:r>
            <a:r>
              <a:rPr lang="en-US" dirty="0"/>
              <a:t>your travel </a:t>
            </a:r>
            <a:r>
              <a:rPr lang="en-US" dirty="0" smtClean="0"/>
              <a:t>experiences:</a:t>
            </a:r>
          </a:p>
          <a:p>
            <a:pPr marL="914400" lvl="1" indent="-514350">
              <a:buFont typeface="+mj-lt"/>
              <a:buAutoNum type="arabicPeriod"/>
            </a:pPr>
            <a:r>
              <a:rPr lang="en-US" dirty="0" smtClean="0"/>
              <a:t>Best place(s) </a:t>
            </a:r>
            <a:r>
              <a:rPr lang="en-US" dirty="0"/>
              <a:t>to visit, </a:t>
            </a:r>
            <a:endParaRPr lang="en-US" dirty="0" smtClean="0"/>
          </a:p>
          <a:p>
            <a:pPr marL="914400" lvl="1" indent="-514350">
              <a:buFont typeface="+mj-lt"/>
              <a:buAutoNum type="arabicPeriod"/>
            </a:pPr>
            <a:r>
              <a:rPr lang="en-US" dirty="0" smtClean="0"/>
              <a:t>Anything </a:t>
            </a:r>
            <a:r>
              <a:rPr lang="en-US" dirty="0"/>
              <a:t>that needs to be paid </a:t>
            </a:r>
            <a:r>
              <a:rPr lang="en-US" dirty="0" smtClean="0"/>
              <a:t>attention in travel,  </a:t>
            </a:r>
            <a:r>
              <a:rPr lang="en-US" dirty="0"/>
              <a:t>etc</a:t>
            </a:r>
            <a:r>
              <a:rPr lang="en-US" dirty="0" smtClean="0"/>
              <a:t>.,</a:t>
            </a:r>
          </a:p>
          <a:p>
            <a:pPr marL="914400" lvl="1" indent="-514350">
              <a:buFont typeface="+mj-lt"/>
              <a:buAutoNum type="arabicPeriod"/>
            </a:pPr>
            <a:r>
              <a:rPr lang="en-US" dirty="0" smtClean="0"/>
              <a:t>Make </a:t>
            </a:r>
            <a:r>
              <a:rPr lang="en-US" dirty="0"/>
              <a:t>a friend if possible.  </a:t>
            </a:r>
          </a:p>
          <a:p>
            <a:endParaRPr lang="en-US" dirty="0"/>
          </a:p>
          <a:p>
            <a:endParaRPr lang="en-US" dirty="0"/>
          </a:p>
        </p:txBody>
      </p:sp>
    </p:spTree>
    <p:extLst>
      <p:ext uri="{BB962C8B-B14F-4D97-AF65-F5344CB8AC3E}">
        <p14:creationId xmlns:p14="http://schemas.microsoft.com/office/powerpoint/2010/main" val="3153617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t>References</a:t>
            </a:r>
            <a:endParaRPr lang="en-US" dirty="0"/>
          </a:p>
        </p:txBody>
      </p:sp>
      <p:sp>
        <p:nvSpPr>
          <p:cNvPr id="4" name="コンテンツ プレースホルダー 3"/>
          <p:cNvSpPr>
            <a:spLocks noGrp="1"/>
          </p:cNvSpPr>
          <p:nvPr>
            <p:ph idx="1"/>
          </p:nvPr>
        </p:nvSpPr>
        <p:spPr>
          <a:xfrm>
            <a:off x="457200" y="1600200"/>
            <a:ext cx="8363272" cy="2948499"/>
          </a:xfrm>
          <a:prstGeom prst="rect">
            <a:avLst/>
          </a:prstGeom>
        </p:spPr>
        <p:txBody>
          <a:bodyPr wrap="square">
            <a:spAutoFit/>
          </a:bodyPr>
          <a:lstStyle/>
          <a:p>
            <a:r>
              <a:rPr lang="en-US" dirty="0"/>
              <a:t>*</a:t>
            </a:r>
            <a:r>
              <a:rPr lang="en-US" dirty="0" err="1" smtClean="0"/>
              <a:t>Rf.W</a:t>
            </a:r>
            <a:r>
              <a:rPr lang="en-US" dirty="0" smtClean="0"/>
              <a:t> -  Wikipedia Jamaica</a:t>
            </a:r>
          </a:p>
          <a:p>
            <a:r>
              <a:rPr lang="en-US" dirty="0" smtClean="0"/>
              <a:t>*Google – from Google</a:t>
            </a:r>
            <a:r>
              <a:rPr lang="en-US" dirty="0" smtClean="0"/>
              <a:t>.</a:t>
            </a:r>
          </a:p>
          <a:p>
            <a:r>
              <a:rPr lang="en-US" dirty="0"/>
              <a:t>*</a:t>
            </a:r>
            <a:r>
              <a:rPr lang="en-US" dirty="0" err="1" smtClean="0"/>
              <a:t>Rf.JF</a:t>
            </a:r>
            <a:r>
              <a:rPr lang="en-US" dirty="0" smtClean="0"/>
              <a:t> – Ministry of foreign affairs of Japan</a:t>
            </a:r>
            <a:endParaRPr lang="en-US" dirty="0"/>
          </a:p>
          <a:p>
            <a:endParaRPr lang="en-US" dirty="0" smtClean="0"/>
          </a:p>
          <a:p>
            <a:endParaRPr lang="en-US" dirty="0"/>
          </a:p>
        </p:txBody>
      </p:sp>
    </p:spTree>
    <p:extLst>
      <p:ext uri="{BB962C8B-B14F-4D97-AF65-F5344CB8AC3E}">
        <p14:creationId xmlns:p14="http://schemas.microsoft.com/office/powerpoint/2010/main" val="2620922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332656"/>
            <a:ext cx="8229600" cy="5793507"/>
          </a:xfrm>
        </p:spPr>
        <p:txBody>
          <a:bodyPr>
            <a:normAutofit fontScale="85000" lnSpcReduction="20000"/>
          </a:bodyPr>
          <a:lstStyle/>
          <a:p>
            <a:r>
              <a:rPr lang="en-US" dirty="0" smtClean="0"/>
              <a:t>Introduction of Instructor:</a:t>
            </a:r>
          </a:p>
          <a:p>
            <a:pPr marL="0" indent="0">
              <a:buNone/>
            </a:pPr>
            <a:r>
              <a:rPr lang="en-US" dirty="0" smtClean="0"/>
              <a:t>    Ms. Marsha </a:t>
            </a:r>
          </a:p>
          <a:p>
            <a:pPr marL="0" indent="0">
              <a:spcBef>
                <a:spcPts val="600"/>
              </a:spcBef>
              <a:buNone/>
            </a:pPr>
            <a:r>
              <a:rPr lang="en-US" dirty="0"/>
              <a:t> </a:t>
            </a:r>
            <a:r>
              <a:rPr lang="en-US" dirty="0" smtClean="0"/>
              <a:t>       </a:t>
            </a:r>
            <a:r>
              <a:rPr lang="en-US" sz="2800" dirty="0" smtClean="0"/>
              <a:t>How long have you been in Japan?</a:t>
            </a:r>
          </a:p>
          <a:p>
            <a:pPr marL="0" indent="0">
              <a:spcBef>
                <a:spcPts val="600"/>
              </a:spcBef>
              <a:buNone/>
            </a:pPr>
            <a:r>
              <a:rPr lang="en-US" sz="2800" dirty="0"/>
              <a:t> </a:t>
            </a:r>
            <a:r>
              <a:rPr lang="en-US" sz="2800" dirty="0" smtClean="0"/>
              <a:t>        What is your job now?</a:t>
            </a:r>
          </a:p>
          <a:p>
            <a:pPr marL="0" indent="0">
              <a:spcBef>
                <a:spcPts val="600"/>
              </a:spcBef>
              <a:buNone/>
            </a:pPr>
            <a:r>
              <a:rPr lang="en-US" sz="2800" dirty="0"/>
              <a:t> </a:t>
            </a:r>
            <a:r>
              <a:rPr lang="en-US" sz="2800" dirty="0" smtClean="0"/>
              <a:t>        Where do you live? </a:t>
            </a:r>
          </a:p>
          <a:p>
            <a:pPr marL="0" indent="0">
              <a:spcBef>
                <a:spcPts val="600"/>
              </a:spcBef>
              <a:buNone/>
            </a:pPr>
            <a:r>
              <a:rPr lang="en-US" sz="2800" dirty="0"/>
              <a:t> </a:t>
            </a:r>
            <a:r>
              <a:rPr lang="en-US" sz="2800" dirty="0" smtClean="0"/>
              <a:t>        What is your hobby? </a:t>
            </a:r>
          </a:p>
          <a:p>
            <a:pPr marL="0" indent="0">
              <a:spcBef>
                <a:spcPts val="600"/>
              </a:spcBef>
              <a:buNone/>
            </a:pPr>
            <a:r>
              <a:rPr lang="en-US" sz="2800" dirty="0"/>
              <a:t> </a:t>
            </a:r>
            <a:r>
              <a:rPr lang="en-US" sz="2800" dirty="0" smtClean="0"/>
              <a:t>        What do you like about Japan? </a:t>
            </a:r>
          </a:p>
          <a:p>
            <a:pPr marL="0" indent="0">
              <a:spcBef>
                <a:spcPts val="600"/>
              </a:spcBef>
              <a:buNone/>
            </a:pPr>
            <a:r>
              <a:rPr lang="en-US" sz="2800" dirty="0"/>
              <a:t> </a:t>
            </a:r>
            <a:r>
              <a:rPr lang="en-US" sz="2800" dirty="0" smtClean="0"/>
              <a:t>        What do you think that we, Japanese, need to  </a:t>
            </a:r>
          </a:p>
          <a:p>
            <a:pPr marL="0" indent="0">
              <a:spcBef>
                <a:spcPts val="600"/>
              </a:spcBef>
              <a:buNone/>
            </a:pPr>
            <a:r>
              <a:rPr lang="en-US" sz="2800" dirty="0"/>
              <a:t> </a:t>
            </a:r>
            <a:r>
              <a:rPr lang="en-US" sz="2800" dirty="0" smtClean="0"/>
              <a:t>        improve? </a:t>
            </a:r>
          </a:p>
          <a:p>
            <a:pPr>
              <a:spcBef>
                <a:spcPts val="600"/>
              </a:spcBef>
            </a:pPr>
            <a:r>
              <a:rPr lang="en-US" sz="2800" dirty="0"/>
              <a:t> </a:t>
            </a:r>
            <a:r>
              <a:rPr lang="en-US" sz="2800" dirty="0" smtClean="0"/>
              <a:t> How to proceed this session? </a:t>
            </a:r>
          </a:p>
          <a:p>
            <a:pPr marL="0" indent="0">
              <a:spcBef>
                <a:spcPts val="600"/>
              </a:spcBef>
              <a:buNone/>
            </a:pPr>
            <a:r>
              <a:rPr lang="en-US" sz="2800" dirty="0" smtClean="0"/>
              <a:t>      -  </a:t>
            </a:r>
            <a:r>
              <a:rPr lang="en-US" sz="2800" dirty="0" err="1" smtClean="0"/>
              <a:t>SGC</a:t>
            </a:r>
            <a:r>
              <a:rPr lang="en-US" sz="2800" dirty="0" smtClean="0"/>
              <a:t> will cover overview and ask the instructor (Marsh) to</a:t>
            </a:r>
          </a:p>
          <a:p>
            <a:pPr marL="0" indent="0">
              <a:spcBef>
                <a:spcPts val="600"/>
              </a:spcBef>
              <a:buNone/>
            </a:pPr>
            <a:r>
              <a:rPr lang="en-US" sz="2800" dirty="0"/>
              <a:t> </a:t>
            </a:r>
            <a:r>
              <a:rPr lang="en-US" sz="2800" dirty="0" smtClean="0"/>
              <a:t>     add anything special.  </a:t>
            </a:r>
          </a:p>
          <a:p>
            <a:pPr marL="0" indent="0">
              <a:spcBef>
                <a:spcPts val="600"/>
              </a:spcBef>
              <a:buNone/>
            </a:pPr>
            <a:r>
              <a:rPr lang="en-US" sz="2800" dirty="0"/>
              <a:t> </a:t>
            </a:r>
            <a:r>
              <a:rPr lang="en-US" sz="2800" dirty="0" smtClean="0"/>
              <a:t>     -  At the end, </a:t>
            </a:r>
            <a:r>
              <a:rPr lang="en-US" sz="2800" dirty="0" err="1" smtClean="0"/>
              <a:t>SGC</a:t>
            </a:r>
            <a:r>
              <a:rPr lang="en-US" sz="2800" dirty="0" smtClean="0"/>
              <a:t> will give some questions to today`s</a:t>
            </a:r>
          </a:p>
          <a:p>
            <a:pPr marL="0" indent="0">
              <a:spcBef>
                <a:spcPts val="600"/>
              </a:spcBef>
              <a:buNone/>
            </a:pPr>
            <a:r>
              <a:rPr lang="en-US" sz="2800" dirty="0"/>
              <a:t> </a:t>
            </a:r>
            <a:r>
              <a:rPr lang="en-US" sz="2800" dirty="0" smtClean="0"/>
              <a:t>        participants on  what they have learned today.  </a:t>
            </a:r>
          </a:p>
          <a:p>
            <a:pPr marL="0" indent="0">
              <a:spcBef>
                <a:spcPts val="600"/>
              </a:spcBef>
              <a:buNone/>
            </a:pPr>
            <a:endParaRPr lang="en-US" sz="2800" dirty="0"/>
          </a:p>
        </p:txBody>
      </p:sp>
    </p:spTree>
    <p:extLst>
      <p:ext uri="{BB962C8B-B14F-4D97-AF65-F5344CB8AC3E}">
        <p14:creationId xmlns:p14="http://schemas.microsoft.com/office/powerpoint/2010/main" val="135525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332656"/>
            <a:ext cx="8229600" cy="1143000"/>
          </a:xfrm>
        </p:spPr>
        <p:txBody>
          <a:bodyPr/>
          <a:lstStyle/>
          <a:p>
            <a:r>
              <a:rPr lang="en-US" dirty="0" smtClean="0"/>
              <a:t>Explore Jamaica!</a:t>
            </a:r>
            <a:endParaRPr lang="en-US" dirty="0"/>
          </a:p>
        </p:txBody>
      </p:sp>
      <p:sp>
        <p:nvSpPr>
          <p:cNvPr id="5" name="コンテンツ プレースホルダー 4"/>
          <p:cNvSpPr>
            <a:spLocks noGrp="1"/>
          </p:cNvSpPr>
          <p:nvPr>
            <p:ph idx="1"/>
          </p:nvPr>
        </p:nvSpPr>
        <p:spPr/>
        <p:txBody>
          <a:bodyPr/>
          <a:lstStyle/>
          <a:p>
            <a:r>
              <a:rPr lang="en-US" dirty="0" smtClean="0"/>
              <a:t>If anyone has any information on Jamaica, please share with us?</a:t>
            </a:r>
          </a:p>
          <a:p>
            <a:endParaRPr lang="en-US" dirty="0"/>
          </a:p>
        </p:txBody>
      </p:sp>
    </p:spTree>
    <p:extLst>
      <p:ext uri="{BB962C8B-B14F-4D97-AF65-F5344CB8AC3E}">
        <p14:creationId xmlns:p14="http://schemas.microsoft.com/office/powerpoint/2010/main" val="259027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lang="en-US" dirty="0" smtClean="0"/>
              <a:t>Jamaica Fundamentals</a:t>
            </a:r>
            <a:endParaRPr lang="en-US" dirty="0"/>
          </a:p>
        </p:txBody>
      </p:sp>
      <p:sp>
        <p:nvSpPr>
          <p:cNvPr id="3" name="コンテンツ プレースホルダー 2"/>
          <p:cNvSpPr>
            <a:spLocks noGrp="1"/>
          </p:cNvSpPr>
          <p:nvPr>
            <p:ph idx="1"/>
          </p:nvPr>
        </p:nvSpPr>
        <p:spPr>
          <a:xfrm>
            <a:off x="457200" y="1124745"/>
            <a:ext cx="8229600" cy="4298414"/>
          </a:xfrm>
        </p:spPr>
        <p:txBody>
          <a:bodyPr>
            <a:normAutofit/>
          </a:bodyPr>
          <a:lstStyle/>
          <a:p>
            <a:pPr marL="0" indent="0">
              <a:buNone/>
            </a:pPr>
            <a:r>
              <a:rPr lang="en-US" dirty="0" smtClean="0"/>
              <a:t> location:</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sz="1400" dirty="0" smtClean="0"/>
          </a:p>
          <a:p>
            <a:pPr marL="0" indent="0">
              <a:buNone/>
            </a:pPr>
            <a:endParaRPr lang="en-US" dirty="0"/>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916832"/>
            <a:ext cx="3312368" cy="3339455"/>
          </a:xfrm>
          <a:prstGeom prst="rect">
            <a:avLst/>
          </a:prstGeom>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2060848"/>
            <a:ext cx="2592288" cy="3024336"/>
          </a:xfrm>
          <a:prstGeom prst="rect">
            <a:avLst/>
          </a:prstGeom>
        </p:spPr>
      </p:pic>
      <p:sp>
        <p:nvSpPr>
          <p:cNvPr id="10" name="テキスト ボックス 9"/>
          <p:cNvSpPr txBox="1"/>
          <p:nvPr/>
        </p:nvSpPr>
        <p:spPr>
          <a:xfrm>
            <a:off x="7884368" y="6196662"/>
            <a:ext cx="864096" cy="369332"/>
          </a:xfrm>
          <a:prstGeom prst="rect">
            <a:avLst/>
          </a:prstGeom>
          <a:noFill/>
        </p:spPr>
        <p:txBody>
          <a:bodyPr wrap="square" rtlCol="0">
            <a:spAutoFit/>
          </a:bodyPr>
          <a:lstStyle/>
          <a:p>
            <a:r>
              <a:rPr lang="en-US" dirty="0" smtClean="0"/>
              <a:t>*</a:t>
            </a:r>
            <a:r>
              <a:rPr lang="en-US" dirty="0" err="1" smtClean="0"/>
              <a:t>Rf.W</a:t>
            </a:r>
            <a:endParaRPr lang="en-US" dirty="0"/>
          </a:p>
        </p:txBody>
      </p:sp>
      <p:sp>
        <p:nvSpPr>
          <p:cNvPr id="11" name="テキスト ボックス 10"/>
          <p:cNvSpPr txBox="1"/>
          <p:nvPr/>
        </p:nvSpPr>
        <p:spPr>
          <a:xfrm>
            <a:off x="7740352" y="5053826"/>
            <a:ext cx="720080" cy="369332"/>
          </a:xfrm>
          <a:prstGeom prst="rect">
            <a:avLst/>
          </a:prstGeom>
          <a:noFill/>
        </p:spPr>
        <p:txBody>
          <a:bodyPr wrap="square" rtlCol="0">
            <a:spAutoFit/>
          </a:bodyPr>
          <a:lstStyle/>
          <a:p>
            <a:r>
              <a:rPr lang="en-US" dirty="0" smtClean="0"/>
              <a:t>*</a:t>
            </a:r>
            <a:r>
              <a:rPr lang="en-US" dirty="0" err="1" smtClean="0"/>
              <a:t>Rf.JF</a:t>
            </a:r>
            <a:endParaRPr lang="en-US" dirty="0"/>
          </a:p>
        </p:txBody>
      </p:sp>
      <p:sp>
        <p:nvSpPr>
          <p:cNvPr id="13" name="テキスト ボックス 12"/>
          <p:cNvSpPr txBox="1"/>
          <p:nvPr/>
        </p:nvSpPr>
        <p:spPr>
          <a:xfrm>
            <a:off x="550849" y="5423158"/>
            <a:ext cx="72008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t>Located in  the Caribbean Sea. Spanning 10,990 square </a:t>
            </a:r>
            <a:r>
              <a:rPr lang="en-US" dirty="0" smtClean="0"/>
              <a:t>kilometers </a:t>
            </a:r>
            <a:r>
              <a:rPr lang="en-US" dirty="0" smtClean="0"/>
              <a:t>in a area (same as Akita Prefecture (*NF).</a:t>
            </a:r>
          </a:p>
          <a:p>
            <a:pPr marL="285750" indent="-285750">
              <a:buFont typeface="Arial" panose="020B0604020202020204" pitchFamily="34" charset="0"/>
              <a:buChar char="•"/>
            </a:pPr>
            <a:r>
              <a:rPr lang="en-US" dirty="0" smtClean="0"/>
              <a:t>The third-largest island of the Greater Antilles and the Caribbean (after Cuba and Hispaniola(include Haiti and the Dominican Republic).</a:t>
            </a:r>
            <a:endParaRPr lang="en-US" dirty="0"/>
          </a:p>
        </p:txBody>
      </p:sp>
      <p:cxnSp>
        <p:nvCxnSpPr>
          <p:cNvPr id="17" name="直線矢印コネクタ 16"/>
          <p:cNvCxnSpPr/>
          <p:nvPr/>
        </p:nvCxnSpPr>
        <p:spPr>
          <a:xfrm flipV="1">
            <a:off x="1331640" y="4077072"/>
            <a:ext cx="4896544"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2699792" y="4293096"/>
            <a:ext cx="4032448" cy="2088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076056" y="980728"/>
            <a:ext cx="1008112"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644280" y="5021560"/>
            <a:ext cx="864096" cy="369332"/>
          </a:xfrm>
          <a:prstGeom prst="rect">
            <a:avLst/>
          </a:prstGeom>
          <a:noFill/>
        </p:spPr>
        <p:txBody>
          <a:bodyPr wrap="square" rtlCol="0">
            <a:spAutoFit/>
          </a:bodyPr>
          <a:lstStyle/>
          <a:p>
            <a:r>
              <a:rPr lang="en-US" dirty="0" smtClean="0"/>
              <a:t>*</a:t>
            </a:r>
            <a:r>
              <a:rPr lang="en-US" dirty="0" err="1" smtClean="0"/>
              <a:t>Rf.W</a:t>
            </a:r>
            <a:endParaRPr lang="en-US" dirty="0"/>
          </a:p>
        </p:txBody>
      </p:sp>
    </p:spTree>
    <p:extLst>
      <p:ext uri="{BB962C8B-B14F-4D97-AF65-F5344CB8AC3E}">
        <p14:creationId xmlns:p14="http://schemas.microsoft.com/office/powerpoint/2010/main" val="3369329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44" y="465028"/>
            <a:ext cx="7272808" cy="5472607"/>
          </a:xfrm>
          <a:prstGeom prst="rect">
            <a:avLst/>
          </a:prstGeom>
        </p:spPr>
      </p:pic>
      <p:sp>
        <p:nvSpPr>
          <p:cNvPr id="5" name="テキスト ボックス 4"/>
          <p:cNvSpPr txBox="1"/>
          <p:nvPr/>
        </p:nvSpPr>
        <p:spPr>
          <a:xfrm>
            <a:off x="7956376" y="6165304"/>
            <a:ext cx="792088" cy="369332"/>
          </a:xfrm>
          <a:prstGeom prst="rect">
            <a:avLst/>
          </a:prstGeom>
          <a:noFill/>
        </p:spPr>
        <p:txBody>
          <a:bodyPr wrap="square" rtlCol="0">
            <a:spAutoFit/>
          </a:bodyPr>
          <a:lstStyle/>
          <a:p>
            <a:r>
              <a:rPr lang="en-US" dirty="0" smtClean="0"/>
              <a:t>*Rf. A</a:t>
            </a:r>
            <a:endParaRPr lang="en-US" dirty="0"/>
          </a:p>
        </p:txBody>
      </p:sp>
    </p:spTree>
    <p:extLst>
      <p:ext uri="{BB962C8B-B14F-4D97-AF65-F5344CB8AC3E}">
        <p14:creationId xmlns:p14="http://schemas.microsoft.com/office/powerpoint/2010/main" val="44034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18058"/>
          </a:xfrm>
        </p:spPr>
        <p:txBody>
          <a:bodyPr>
            <a:normAutofit fontScale="90000"/>
          </a:bodyPr>
          <a:lstStyle/>
          <a:p>
            <a:r>
              <a:rPr lang="en-US" dirty="0" smtClean="0"/>
              <a:t>Jamaica Fundamentals</a:t>
            </a:r>
            <a:endParaRPr lang="en-US" dirty="0"/>
          </a:p>
        </p:txBody>
      </p:sp>
      <p:sp>
        <p:nvSpPr>
          <p:cNvPr id="3" name="コンテンツ プレースホルダー 2"/>
          <p:cNvSpPr>
            <a:spLocks noGrp="1"/>
          </p:cNvSpPr>
          <p:nvPr>
            <p:ph idx="1"/>
          </p:nvPr>
        </p:nvSpPr>
        <p:spPr>
          <a:xfrm>
            <a:off x="395536" y="829652"/>
            <a:ext cx="8229600" cy="5217443"/>
          </a:xfrm>
        </p:spPr>
        <p:txBody>
          <a:bodyPr/>
          <a:lstStyle/>
          <a:p>
            <a:pPr marL="0" indent="0">
              <a:buNone/>
            </a:pPr>
            <a:r>
              <a:rPr lang="en-US" dirty="0" smtClean="0"/>
              <a:t>Geography, climate:  </a:t>
            </a:r>
          </a:p>
          <a:p>
            <a:pPr marL="0" indent="0">
              <a:buNone/>
            </a:pPr>
            <a:r>
              <a:rPr lang="en-US" dirty="0" smtClean="0"/>
              <a:t>      </a:t>
            </a:r>
            <a:endParaRPr 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348" y="1412776"/>
            <a:ext cx="7200800" cy="4608512"/>
          </a:xfrm>
          <a:prstGeom prst="rect">
            <a:avLst/>
          </a:prstGeom>
        </p:spPr>
      </p:pic>
      <p:sp>
        <p:nvSpPr>
          <p:cNvPr id="10" name="テキスト ボックス 9"/>
          <p:cNvSpPr txBox="1"/>
          <p:nvPr/>
        </p:nvSpPr>
        <p:spPr>
          <a:xfrm>
            <a:off x="8072772" y="6237312"/>
            <a:ext cx="93610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t>
            </a:r>
            <a:r>
              <a:rPr lang="en-US" dirty="0" err="1"/>
              <a:t>Rf.W</a:t>
            </a:r>
            <a:endParaRPr lang="en-US" dirty="0"/>
          </a:p>
        </p:txBody>
      </p:sp>
      <p:sp>
        <p:nvSpPr>
          <p:cNvPr id="5" name="テキスト ボックス 4"/>
          <p:cNvSpPr txBox="1"/>
          <p:nvPr/>
        </p:nvSpPr>
        <p:spPr>
          <a:xfrm>
            <a:off x="5724128" y="1548376"/>
            <a:ext cx="1872208" cy="923330"/>
          </a:xfrm>
          <a:prstGeom prst="rect">
            <a:avLst/>
          </a:prstGeom>
          <a:noFill/>
        </p:spPr>
        <p:txBody>
          <a:bodyPr wrap="square" rtlCol="0">
            <a:spAutoFit/>
          </a:bodyPr>
          <a:lstStyle/>
          <a:p>
            <a:r>
              <a:rPr lang="en-US" dirty="0" smtClean="0"/>
              <a:t>Blue Mountain&amp;</a:t>
            </a:r>
          </a:p>
          <a:p>
            <a:r>
              <a:rPr lang="en-US" dirty="0" smtClean="0"/>
              <a:t>Blue Mountain Peak(</a:t>
            </a:r>
            <a:r>
              <a:rPr lang="en-US" dirty="0" err="1" smtClean="0"/>
              <a:t>2256m</a:t>
            </a:r>
            <a:r>
              <a:rPr lang="en-US" dirty="0" smtClean="0"/>
              <a:t>)</a:t>
            </a:r>
            <a:endParaRPr lang="en-US" dirty="0"/>
          </a:p>
        </p:txBody>
      </p:sp>
      <p:sp>
        <p:nvSpPr>
          <p:cNvPr id="6" name="テキスト ボックス 5"/>
          <p:cNvSpPr txBox="1"/>
          <p:nvPr/>
        </p:nvSpPr>
        <p:spPr>
          <a:xfrm>
            <a:off x="3563888" y="1556791"/>
            <a:ext cx="1440160" cy="646331"/>
          </a:xfrm>
          <a:prstGeom prst="rect">
            <a:avLst/>
          </a:prstGeom>
          <a:noFill/>
        </p:spPr>
        <p:txBody>
          <a:bodyPr wrap="square" rtlCol="0">
            <a:spAutoFit/>
          </a:bodyPr>
          <a:lstStyle/>
          <a:p>
            <a:r>
              <a:rPr lang="en-US" dirty="0" smtClean="0"/>
              <a:t>Dry Harbor Mountain</a:t>
            </a:r>
            <a:endParaRPr lang="en-US" dirty="0"/>
          </a:p>
        </p:txBody>
      </p:sp>
      <p:cxnSp>
        <p:nvCxnSpPr>
          <p:cNvPr id="8" name="直線矢印コネクタ 7"/>
          <p:cNvCxnSpPr/>
          <p:nvPr/>
        </p:nvCxnSpPr>
        <p:spPr>
          <a:xfrm flipH="1">
            <a:off x="6372200" y="2471706"/>
            <a:ext cx="288032" cy="5252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a:off x="4164748" y="2203122"/>
            <a:ext cx="119220" cy="5312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7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txBox="1">
            <a:spLocks noGrp="1"/>
          </p:cNvSpPr>
          <p:nvPr>
            <p:ph idx="1"/>
          </p:nvPr>
        </p:nvSpPr>
        <p:spPr>
          <a:xfrm>
            <a:off x="467544" y="332656"/>
            <a:ext cx="8229600" cy="60139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indent="0">
              <a:buNone/>
            </a:pPr>
            <a:r>
              <a:rPr lang="en-US" sz="2400" b="1" u="sng" dirty="0" smtClean="0">
                <a:solidFill>
                  <a:schemeClr val="tx1"/>
                </a:solidFill>
              </a:rPr>
              <a:t>Geography: </a:t>
            </a:r>
          </a:p>
          <a:p>
            <a:r>
              <a:rPr lang="en-US" sz="2000" dirty="0" smtClean="0">
                <a:solidFill>
                  <a:schemeClr val="tx1"/>
                </a:solidFill>
              </a:rPr>
              <a:t>Mountains dominate the interior: </a:t>
            </a:r>
          </a:p>
          <a:p>
            <a:pPr marL="0" indent="0">
              <a:buNone/>
            </a:pPr>
            <a:r>
              <a:rPr lang="en-US" sz="2000" dirty="0">
                <a:solidFill>
                  <a:schemeClr val="tx1"/>
                </a:solidFill>
              </a:rPr>
              <a:t> </a:t>
            </a:r>
            <a:r>
              <a:rPr lang="en-US" sz="2000" dirty="0" smtClean="0">
                <a:solidFill>
                  <a:schemeClr val="tx1"/>
                </a:solidFill>
              </a:rPr>
              <a:t>   - </a:t>
            </a:r>
            <a:r>
              <a:rPr lang="en-US" sz="2000" dirty="0" smtClean="0"/>
              <a:t>  West - The Don </a:t>
            </a:r>
            <a:r>
              <a:rPr lang="en-US" sz="2000" dirty="0" err="1" smtClean="0"/>
              <a:t>Figuerero</a:t>
            </a:r>
            <a:r>
              <a:rPr lang="en-US" sz="2000" dirty="0" smtClean="0"/>
              <a:t>, Santa Cruz, and May Day </a:t>
            </a:r>
          </a:p>
          <a:p>
            <a:pPr marL="0" indent="0">
              <a:buNone/>
            </a:pPr>
            <a:r>
              <a:rPr lang="en-US" sz="2000" dirty="0"/>
              <a:t> </a:t>
            </a:r>
            <a:r>
              <a:rPr lang="en-US" sz="2000" dirty="0" smtClean="0"/>
              <a:t>        mountains</a:t>
            </a:r>
          </a:p>
          <a:p>
            <a:pPr marL="0" indent="0">
              <a:buNone/>
            </a:pPr>
            <a:r>
              <a:rPr lang="en-US" sz="2000" dirty="0" smtClean="0"/>
              <a:t>    -    Center - The Dry </a:t>
            </a:r>
            <a:r>
              <a:rPr lang="en-US" sz="2000" dirty="0" err="1" smtClean="0"/>
              <a:t>Harbour</a:t>
            </a:r>
            <a:r>
              <a:rPr lang="en-US" sz="2000" dirty="0" smtClean="0"/>
              <a:t> Mountains</a:t>
            </a:r>
          </a:p>
          <a:p>
            <a:pPr marL="0" indent="0">
              <a:buNone/>
            </a:pPr>
            <a:r>
              <a:rPr lang="en-US" sz="2000" dirty="0" smtClean="0"/>
              <a:t>    -    East -  The John Crow Mountains and Blue Mountains,</a:t>
            </a:r>
          </a:p>
          <a:p>
            <a:pPr marL="0" indent="0">
              <a:buNone/>
            </a:pPr>
            <a:r>
              <a:rPr lang="en-US" sz="2000" dirty="0"/>
              <a:t> </a:t>
            </a:r>
            <a:r>
              <a:rPr lang="en-US" sz="2000" dirty="0" smtClean="0"/>
              <a:t>         containing</a:t>
            </a:r>
          </a:p>
          <a:p>
            <a:pPr marL="0" indent="0">
              <a:buNone/>
            </a:pPr>
            <a:r>
              <a:rPr lang="en-US" sz="2000" dirty="0"/>
              <a:t> </a:t>
            </a:r>
            <a:r>
              <a:rPr lang="en-US" sz="2000" dirty="0" smtClean="0"/>
              <a:t>   -    Blue Mountain Peak, Jamaica's tallest mountain at </a:t>
            </a:r>
            <a:r>
              <a:rPr lang="en-US" sz="2000" dirty="0" err="1" smtClean="0"/>
              <a:t>2,256M</a:t>
            </a:r>
            <a:r>
              <a:rPr lang="en-US" sz="2000" dirty="0" smtClean="0"/>
              <a:t>.</a:t>
            </a:r>
          </a:p>
          <a:p>
            <a:r>
              <a:rPr lang="en-US" sz="2000" dirty="0" smtClean="0"/>
              <a:t>Surrounded by a narrow cost plain.  The shape of Island is like a fish.</a:t>
            </a:r>
          </a:p>
          <a:p>
            <a:pPr marL="0" indent="0">
              <a:buNone/>
            </a:pPr>
            <a:r>
              <a:rPr lang="en-US" sz="2400" u="sng" dirty="0" smtClean="0"/>
              <a:t>Climate: </a:t>
            </a:r>
          </a:p>
          <a:p>
            <a:r>
              <a:rPr lang="en-US" sz="2000" dirty="0" smtClean="0"/>
              <a:t>Climate  is tropical, with hot and humid weather; </a:t>
            </a:r>
          </a:p>
          <a:p>
            <a:pPr marL="0" indent="0">
              <a:buNone/>
            </a:pPr>
            <a:r>
              <a:rPr lang="en-US" sz="2000" dirty="0"/>
              <a:t> </a:t>
            </a:r>
            <a:r>
              <a:rPr lang="en-US" sz="2000" dirty="0" smtClean="0"/>
              <a:t>    - Higher inland regions are more temperate. </a:t>
            </a:r>
          </a:p>
          <a:p>
            <a:pPr marL="0" indent="0">
              <a:buNone/>
            </a:pPr>
            <a:r>
              <a:rPr lang="en-US" sz="2000" dirty="0"/>
              <a:t> </a:t>
            </a:r>
            <a:r>
              <a:rPr lang="en-US" sz="2000" dirty="0" smtClean="0"/>
              <a:t>    - Some regions on the south coast are relatively dry rain-</a:t>
            </a:r>
          </a:p>
          <a:p>
            <a:pPr marL="0" indent="0">
              <a:buNone/>
            </a:pPr>
            <a:r>
              <a:rPr lang="en-US" sz="2000" dirty="0"/>
              <a:t> </a:t>
            </a:r>
            <a:r>
              <a:rPr lang="en-US" sz="2000" dirty="0" smtClean="0"/>
              <a:t>      shadow areas. </a:t>
            </a:r>
          </a:p>
          <a:p>
            <a:r>
              <a:rPr lang="en-US" sz="2000" dirty="0" smtClean="0"/>
              <a:t>Jamaica lies in the hurricane belt of the Atlantic Ocean and  has encountered several serious hurricanes in the past.</a:t>
            </a:r>
          </a:p>
        </p:txBody>
      </p:sp>
      <p:sp>
        <p:nvSpPr>
          <p:cNvPr id="2" name="テキスト ボックス 1"/>
          <p:cNvSpPr txBox="1"/>
          <p:nvPr/>
        </p:nvSpPr>
        <p:spPr>
          <a:xfrm>
            <a:off x="7740352" y="6340678"/>
            <a:ext cx="936104" cy="369332"/>
          </a:xfrm>
          <a:prstGeom prst="rect">
            <a:avLst/>
          </a:prstGeom>
          <a:noFill/>
        </p:spPr>
        <p:txBody>
          <a:bodyPr wrap="square" rtlCol="0">
            <a:spAutoFit/>
          </a:bodyPr>
          <a:lstStyle/>
          <a:p>
            <a:r>
              <a:rPr lang="en-US" dirty="0" smtClean="0"/>
              <a:t>*</a:t>
            </a:r>
            <a:r>
              <a:rPr lang="en-US" dirty="0" err="1" smtClean="0"/>
              <a:t>RFW</a:t>
            </a:r>
            <a:endParaRPr lang="en-US" dirty="0"/>
          </a:p>
        </p:txBody>
      </p:sp>
    </p:spTree>
    <p:extLst>
      <p:ext uri="{BB962C8B-B14F-4D97-AF65-F5344CB8AC3E}">
        <p14:creationId xmlns:p14="http://schemas.microsoft.com/office/powerpoint/2010/main" val="7989358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1754</Words>
  <Application>Microsoft Office PowerPoint</Application>
  <PresentationFormat>画面に合わせる (4:3)</PresentationFormat>
  <Paragraphs>237</Paragraphs>
  <Slides>37</Slides>
  <Notes>1</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SGC International Café (SGC インターナシナルカフェ）</vt:lpstr>
      <vt:lpstr>Welcome to “ SGC International Café” </vt:lpstr>
      <vt:lpstr>Today`s agenda:  </vt:lpstr>
      <vt:lpstr>PowerPoint プレゼンテーション</vt:lpstr>
      <vt:lpstr>Explore Jamaica!</vt:lpstr>
      <vt:lpstr>Jamaica Fundamentals</vt:lpstr>
      <vt:lpstr>PowerPoint プレゼンテーション</vt:lpstr>
      <vt:lpstr>Jamaica Fundamentals</vt:lpstr>
      <vt:lpstr>PowerPoint プレゼンテーション</vt:lpstr>
      <vt:lpstr>PowerPoint プレゼンテーション</vt:lpstr>
      <vt:lpstr>Jamaica Fundamentals</vt:lpstr>
      <vt:lpstr>PowerPoint プレゼンテーション</vt:lpstr>
      <vt:lpstr>PowerPoint プレゼンテーション</vt:lpstr>
      <vt:lpstr>PowerPoint プレゼンテーション</vt:lpstr>
      <vt:lpstr>PowerPoint プレゼンテーション</vt:lpstr>
      <vt:lpstr>Brief History of Jamaica(*RFW)</vt:lpstr>
      <vt:lpstr>Industry &amp; People</vt:lpstr>
      <vt:lpstr>Language  </vt:lpstr>
      <vt:lpstr>Culture </vt:lpstr>
      <vt:lpstr>Culture </vt:lpstr>
      <vt:lpstr>PowerPoint プレゼンテーション</vt:lpstr>
      <vt:lpstr>PowerPoint プレゼンテーション</vt:lpstr>
      <vt:lpstr>Sightseeing Place </vt:lpstr>
      <vt:lpstr>Sightseeing Places</vt:lpstr>
      <vt:lpstr>PowerPoint プレゼンテーション</vt:lpstr>
      <vt:lpstr>PowerPoint プレゼンテーション</vt:lpstr>
      <vt:lpstr>PowerPoint プレゼンテーション</vt:lpstr>
      <vt:lpstr>PowerPoint プレゼンテーション</vt:lpstr>
      <vt:lpstr>Marsha san`s corner</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Questions about Jamaica</vt:lpstr>
      <vt:lpstr>Question and answer</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oner</dc:creator>
  <cp:lastModifiedBy>oner</cp:lastModifiedBy>
  <cp:revision>127</cp:revision>
  <dcterms:created xsi:type="dcterms:W3CDTF">2019-08-14T02:37:55Z</dcterms:created>
  <dcterms:modified xsi:type="dcterms:W3CDTF">2019-08-30T14:30:25Z</dcterms:modified>
</cp:coreProperties>
</file>