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73" r:id="rId8"/>
    <p:sldId id="262" r:id="rId9"/>
    <p:sldId id="264" r:id="rId10"/>
    <p:sldId id="301" r:id="rId11"/>
    <p:sldId id="316" r:id="rId12"/>
    <p:sldId id="302" r:id="rId13"/>
    <p:sldId id="303" r:id="rId14"/>
    <p:sldId id="306" r:id="rId15"/>
    <p:sldId id="304" r:id="rId16"/>
    <p:sldId id="310" r:id="rId17"/>
    <p:sldId id="311" r:id="rId18"/>
    <p:sldId id="312" r:id="rId19"/>
    <p:sldId id="313" r:id="rId20"/>
    <p:sldId id="323" r:id="rId21"/>
    <p:sldId id="309" r:id="rId22"/>
    <p:sldId id="274" r:id="rId23"/>
    <p:sldId id="275" r:id="rId24"/>
    <p:sldId id="276" r:id="rId25"/>
    <p:sldId id="281" r:id="rId26"/>
    <p:sldId id="314" r:id="rId27"/>
    <p:sldId id="282" r:id="rId28"/>
    <p:sldId id="283" r:id="rId29"/>
    <p:sldId id="319" r:id="rId30"/>
    <p:sldId id="320" r:id="rId31"/>
    <p:sldId id="321" r:id="rId32"/>
    <p:sldId id="290" r:id="rId33"/>
    <p:sldId id="324" r:id="rId34"/>
    <p:sldId id="327" r:id="rId35"/>
    <p:sldId id="325" r:id="rId36"/>
    <p:sldId id="326" r:id="rId37"/>
    <p:sldId id="322" r:id="rId38"/>
    <p:sldId id="289" r:id="rId39"/>
    <p:sldId id="291" r:id="rId40"/>
    <p:sldId id="299" r:id="rId41"/>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599" autoAdjust="0"/>
  </p:normalViewPr>
  <p:slideViewPr>
    <p:cSldViewPr>
      <p:cViewPr varScale="1">
        <p:scale>
          <a:sx n="81" d="100"/>
          <a:sy n="81" d="100"/>
        </p:scale>
        <p:origin x="-117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dirty="0"/>
          </a:p>
        </p:txBody>
      </p:sp>
      <p:sp>
        <p:nvSpPr>
          <p:cNvPr id="3" name="日付プレースホルダー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08E3D8A4-D31D-45A9-A91C-1779D73A6969}" type="datetimeFigureOut">
              <a:rPr lang="en-US" smtClean="0"/>
              <a:t>12/1/2019</a:t>
            </a:fld>
            <a:endParaRPr lang="en-US" dirty="0"/>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dirty="0"/>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dirty="0"/>
          </a:p>
        </p:txBody>
      </p:sp>
      <p:sp>
        <p:nvSpPr>
          <p:cNvPr id="7" name="スライド番号プレースホルダー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DE88546A-3BAB-4BE7-82D4-7CE55F017838}" type="slidenum">
              <a:rPr lang="en-US" smtClean="0"/>
              <a:t>‹#›</a:t>
            </a:fld>
            <a:endParaRPr lang="en-US" dirty="0"/>
          </a:p>
        </p:txBody>
      </p:sp>
    </p:spTree>
    <p:extLst>
      <p:ext uri="{BB962C8B-B14F-4D97-AF65-F5344CB8AC3E}">
        <p14:creationId xmlns:p14="http://schemas.microsoft.com/office/powerpoint/2010/main" val="180871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DE88546A-3BAB-4BE7-82D4-7CE55F017838}" type="slidenum">
              <a:rPr lang="en-US" smtClean="0"/>
              <a:t>6</a:t>
            </a:fld>
            <a:endParaRPr lang="en-US"/>
          </a:p>
        </p:txBody>
      </p:sp>
    </p:spTree>
    <p:extLst>
      <p:ext uri="{BB962C8B-B14F-4D97-AF65-F5344CB8AC3E}">
        <p14:creationId xmlns:p14="http://schemas.microsoft.com/office/powerpoint/2010/main" val="19483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日付プレースホルダー 3"/>
          <p:cNvSpPr>
            <a:spLocks noGrp="1"/>
          </p:cNvSpPr>
          <p:nvPr>
            <p:ph type="dt" sz="half" idx="10"/>
          </p:nvPr>
        </p:nvSpPr>
        <p:spPr/>
        <p:txBody>
          <a:bodyPr/>
          <a:lstStyle/>
          <a:p>
            <a:fld id="{74C753D3-5B33-4C4A-B647-F4AAB58D61D3}" type="datetime1">
              <a:rPr lang="en-US" smtClean="0"/>
              <a:t>12/1/2019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49494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D26C923C-8EC7-4C5B-9D9A-38A28A2764BC}" type="datetime1">
              <a:rPr lang="en-US" smtClean="0"/>
              <a:t>12/1/2019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15119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7F10D0A1-0DAE-47E0-A09F-231F9C3A71B6}" type="datetime1">
              <a:rPr lang="en-US" smtClean="0"/>
              <a:t>12/1/2019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343694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45F90D6C-5B36-48A6-AC1D-858D54F23D6B}" type="datetime1">
              <a:rPr lang="en-US" smtClean="0"/>
              <a:t>12/1/2019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23375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p>
            <a:fld id="{51AE9314-AE62-4F16-A799-2E362796160A}" type="datetime1">
              <a:rPr lang="en-US" smtClean="0"/>
              <a:t>12/1/2019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155546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p:txBody>
          <a:bodyPr/>
          <a:lstStyle/>
          <a:p>
            <a:fld id="{2B833582-107B-4F0C-AE0B-74CDC74D3082}" type="datetime1">
              <a:rPr lang="en-US" smtClean="0"/>
              <a:t>12/1/2019</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202229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p:txBody>
          <a:bodyPr/>
          <a:lstStyle/>
          <a:p>
            <a:fld id="{7672EBF7-99AA-4A96-89C0-FCAF7FE667A3}" type="datetime1">
              <a:rPr lang="en-US" smtClean="0"/>
              <a:t>12/1/2019</a:t>
            </a:fld>
            <a:endParaRPr lang="en-US" dirty="0"/>
          </a:p>
        </p:txBody>
      </p:sp>
      <p:sp>
        <p:nvSpPr>
          <p:cNvPr id="8" name="フッター プレースホルダー 7"/>
          <p:cNvSpPr>
            <a:spLocks noGrp="1"/>
          </p:cNvSpPr>
          <p:nvPr>
            <p:ph type="ftr" sz="quarter" idx="11"/>
          </p:nvPr>
        </p:nvSpPr>
        <p:spPr/>
        <p:txBody>
          <a:bodyPr/>
          <a:lstStyle/>
          <a:p>
            <a:endParaRPr lang="en-US" dirty="0"/>
          </a:p>
        </p:txBody>
      </p:sp>
      <p:sp>
        <p:nvSpPr>
          <p:cNvPr id="9" name="スライド番号プレースホルダー 8"/>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311266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p:txBody>
          <a:bodyPr/>
          <a:lstStyle/>
          <a:p>
            <a:fld id="{FBA56396-891F-439A-8D0A-C4B19503AE73}" type="datetime1">
              <a:rPr lang="en-US" smtClean="0"/>
              <a:t>12/1/2019</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126623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03AC07C-D70E-44EF-98C6-4591941C02F2}" type="datetime1">
              <a:rPr lang="en-US" smtClean="0"/>
              <a:t>12/1/2019</a:t>
            </a:fld>
            <a:endParaRPr lang="en-US" dirty="0"/>
          </a:p>
        </p:txBody>
      </p:sp>
      <p:sp>
        <p:nvSpPr>
          <p:cNvPr id="3" name="フッター プレースホルダー 2"/>
          <p:cNvSpPr>
            <a:spLocks noGrp="1"/>
          </p:cNvSpPr>
          <p:nvPr>
            <p:ph type="ftr" sz="quarter" idx="11"/>
          </p:nvPr>
        </p:nvSpPr>
        <p:spPr/>
        <p:txBody>
          <a:bodyPr/>
          <a:lstStyle/>
          <a:p>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142292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DA5035C0-94C2-443A-B5D8-F39F534A4007}" type="datetime1">
              <a:rPr lang="en-US" smtClean="0"/>
              <a:t>12/1/2019</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50732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C0B7EDE8-9F00-4467-8127-FFBC5735BCEA}" type="datetime1">
              <a:rPr lang="en-US" smtClean="0"/>
              <a:t>12/1/2019</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272850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C4E54-1D19-4004-99EB-336C2B0CDD19}" type="datetime1">
              <a:rPr lang="en-US" smtClean="0"/>
              <a:t>12/1/2019</a:t>
            </a:fld>
            <a:endParaRPr 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18846-026E-4D51-A672-99437492C653}" type="slidenum">
              <a:rPr lang="en-US" smtClean="0"/>
              <a:t>‹#›</a:t>
            </a:fld>
            <a:endParaRPr lang="en-US" dirty="0"/>
          </a:p>
        </p:txBody>
      </p:sp>
    </p:spTree>
    <p:extLst>
      <p:ext uri="{BB962C8B-B14F-4D97-AF65-F5344CB8AC3E}">
        <p14:creationId xmlns:p14="http://schemas.microsoft.com/office/powerpoint/2010/main" val="1319738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Central_Province,_Sri_Lanka" TargetMode="External"/><Relationship Id="rId13" Type="http://schemas.openxmlformats.org/officeDocument/2006/relationships/hyperlink" Target="https://en.wikipedia.org/wiki/Anuradhapura" TargetMode="External"/><Relationship Id="rId18" Type="http://schemas.openxmlformats.org/officeDocument/2006/relationships/hyperlink" Target="https://en.wikipedia.org/wiki/Sabaragamuwa_Province" TargetMode="External"/><Relationship Id="rId3" Type="http://schemas.openxmlformats.org/officeDocument/2006/relationships/hyperlink" Target="https://en.wikipedia.org/wiki/Sri_Lanka#cite_note-distrsl-211" TargetMode="External"/><Relationship Id="rId21" Type="http://schemas.openxmlformats.org/officeDocument/2006/relationships/hyperlink" Target="https://en.wikipedia.org/wiki/Galle" TargetMode="External"/><Relationship Id="rId7" Type="http://schemas.openxmlformats.org/officeDocument/2006/relationships/hyperlink" Target="https://en.wikipedia.org/wiki/Population" TargetMode="External"/><Relationship Id="rId12" Type="http://schemas.openxmlformats.org/officeDocument/2006/relationships/hyperlink" Target="https://en.wikipedia.org/wiki/North_Central_Province,_Sri_Lanka" TargetMode="External"/><Relationship Id="rId17" Type="http://schemas.openxmlformats.org/officeDocument/2006/relationships/hyperlink" Target="https://en.wikipedia.org/wiki/Kurunegala" TargetMode="External"/><Relationship Id="rId25" Type="http://schemas.openxmlformats.org/officeDocument/2006/relationships/hyperlink" Target="https://en.wikipedia.org/wiki/Colombo" TargetMode="External"/><Relationship Id="rId2" Type="http://schemas.openxmlformats.org/officeDocument/2006/relationships/hyperlink" Target="https://en.wikipedia.org/wiki/Districts_of_Sri_Lanka" TargetMode="External"/><Relationship Id="rId16" Type="http://schemas.openxmlformats.org/officeDocument/2006/relationships/hyperlink" Target="https://en.wikipedia.org/wiki/North_Western_Province,_Sri_Lanka" TargetMode="External"/><Relationship Id="rId20" Type="http://schemas.openxmlformats.org/officeDocument/2006/relationships/hyperlink" Target="https://en.wikipedia.org/wiki/Southern_Province,_Sri_Lanka" TargetMode="External"/><Relationship Id="rId1" Type="http://schemas.openxmlformats.org/officeDocument/2006/relationships/slideLayout" Target="../slideLayouts/slideLayout2.xml"/><Relationship Id="rId6" Type="http://schemas.openxmlformats.org/officeDocument/2006/relationships/hyperlink" Target="https://en.wikipedia.org/wiki/Area" TargetMode="External"/><Relationship Id="rId11" Type="http://schemas.openxmlformats.org/officeDocument/2006/relationships/hyperlink" Target="https://en.wikipedia.org/wiki/Trincomalee" TargetMode="External"/><Relationship Id="rId24" Type="http://schemas.openxmlformats.org/officeDocument/2006/relationships/hyperlink" Target="https://en.wikipedia.org/wiki/Western_Province,_Sri_Lanka" TargetMode="External"/><Relationship Id="rId5" Type="http://schemas.openxmlformats.org/officeDocument/2006/relationships/hyperlink" Target="https://en.wikipedia.org/wiki/Capital_(political)" TargetMode="External"/><Relationship Id="rId15" Type="http://schemas.openxmlformats.org/officeDocument/2006/relationships/hyperlink" Target="https://en.wikipedia.org/wiki/Jaffna" TargetMode="External"/><Relationship Id="rId23" Type="http://schemas.openxmlformats.org/officeDocument/2006/relationships/hyperlink" Target="https://en.wikipedia.org/wiki/Badulla" TargetMode="External"/><Relationship Id="rId10" Type="http://schemas.openxmlformats.org/officeDocument/2006/relationships/hyperlink" Target="https://en.wikipedia.org/wiki/Eastern_Province,_Sri_Lanka" TargetMode="External"/><Relationship Id="rId19" Type="http://schemas.openxmlformats.org/officeDocument/2006/relationships/hyperlink" Target="https://en.wikipedia.org/wiki/Ratnapura" TargetMode="External"/><Relationship Id="rId4" Type="http://schemas.openxmlformats.org/officeDocument/2006/relationships/hyperlink" Target="https://en.wikipedia.org/wiki/Provinces_of_Sri_Lanka" TargetMode="External"/><Relationship Id="rId9" Type="http://schemas.openxmlformats.org/officeDocument/2006/relationships/hyperlink" Target="https://en.wikipedia.org/wiki/Kandy" TargetMode="External"/><Relationship Id="rId14" Type="http://schemas.openxmlformats.org/officeDocument/2006/relationships/hyperlink" Target="https://en.wikipedia.org/wiki/Northern_Province,_Sri_Lanka" TargetMode="External"/><Relationship Id="rId22" Type="http://schemas.openxmlformats.org/officeDocument/2006/relationships/hyperlink" Target="https://en.wikipedia.org/wiki/Uva_Provinc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Kaduwela,_Western_Province" TargetMode="External"/><Relationship Id="rId13" Type="http://schemas.openxmlformats.org/officeDocument/2006/relationships/hyperlink" Target="https://en.wikipedia.org/wiki/Northern_Province,_Sri_Lanka" TargetMode="External"/><Relationship Id="rId18" Type="http://schemas.openxmlformats.org/officeDocument/2006/relationships/hyperlink" Target="https://en.wikipedia.org/wiki/Moratuwa" TargetMode="External"/><Relationship Id="rId26" Type="http://schemas.openxmlformats.org/officeDocument/2006/relationships/hyperlink" Target="https://en.wikipedia.org/wiki/North_Central_Province,_Sri_Lanka" TargetMode="External"/><Relationship Id="rId3" Type="http://schemas.openxmlformats.org/officeDocument/2006/relationships/hyperlink" Target="https://en.wikipedia.org/wiki/Provinces_of_Sri_Lanka" TargetMode="External"/><Relationship Id="rId21" Type="http://schemas.openxmlformats.org/officeDocument/2006/relationships/hyperlink" Target="https://en.wikipedia.org/wiki/Boralesgamuwa" TargetMode="External"/><Relationship Id="rId7" Type="http://schemas.openxmlformats.org/officeDocument/2006/relationships/hyperlink" Target="https://en.wikipedia.org/wiki/Southern_Province,_Sri_Lanka" TargetMode="External"/><Relationship Id="rId12" Type="http://schemas.openxmlformats.org/officeDocument/2006/relationships/hyperlink" Target="https://en.wikipedia.org/wiki/Jaffna" TargetMode="External"/><Relationship Id="rId17" Type="http://schemas.openxmlformats.org/officeDocument/2006/relationships/hyperlink" Target="https://en.wikipedia.org/wiki/Gampaha" TargetMode="External"/><Relationship Id="rId25" Type="http://schemas.openxmlformats.org/officeDocument/2006/relationships/hyperlink" Target="https://en.wikipedia.org/wiki/Anuradhapura" TargetMode="External"/><Relationship Id="rId2" Type="http://schemas.openxmlformats.org/officeDocument/2006/relationships/hyperlink" Target="https://en.wikipedia.org/wiki/List_of_cities_in_Sri_Lanka" TargetMode="External"/><Relationship Id="rId16" Type="http://schemas.openxmlformats.org/officeDocument/2006/relationships/hyperlink" Target="https://en.wikipedia.org/wiki/Dehiwala-Mount_Lavinia" TargetMode="External"/><Relationship Id="rId20" Type="http://schemas.openxmlformats.org/officeDocument/2006/relationships/hyperlink" Target="https://en.wikipedia.org/wiki/Negombo" TargetMode="External"/><Relationship Id="rId29" Type="http://schemas.openxmlformats.org/officeDocument/2006/relationships/hyperlink" Target="https://en.wikipedia.org/wiki/Trincomalee" TargetMode="External"/><Relationship Id="rId1" Type="http://schemas.openxmlformats.org/officeDocument/2006/relationships/slideLayout" Target="../slideLayouts/slideLayout2.xml"/><Relationship Id="rId6" Type="http://schemas.openxmlformats.org/officeDocument/2006/relationships/hyperlink" Target="https://en.wikipedia.org/wiki/Galle" TargetMode="External"/><Relationship Id="rId11" Type="http://schemas.openxmlformats.org/officeDocument/2006/relationships/hyperlink" Target="https://en.wikipedia.org/wiki/Maharagama" TargetMode="External"/><Relationship Id="rId24" Type="http://schemas.openxmlformats.org/officeDocument/2006/relationships/hyperlink" Target="https://en.wikipedia.org/wiki/Kalmunai" TargetMode="External"/><Relationship Id="rId5" Type="http://schemas.openxmlformats.org/officeDocument/2006/relationships/hyperlink" Target="https://en.wikipedia.org/wiki/Western_Province,_Sri_Lanka" TargetMode="External"/><Relationship Id="rId15" Type="http://schemas.openxmlformats.org/officeDocument/2006/relationships/hyperlink" Target="https://en.wikipedia.org/wiki/Matara,_Sri_Lanka" TargetMode="External"/><Relationship Id="rId23" Type="http://schemas.openxmlformats.org/officeDocument/2006/relationships/hyperlink" Target="https://en.wikipedia.org/wiki/Kolonnawa" TargetMode="External"/><Relationship Id="rId28" Type="http://schemas.openxmlformats.org/officeDocument/2006/relationships/hyperlink" Target="https://en.wikipedia.org/wiki/Central_Province,_Sri_Lanka" TargetMode="External"/><Relationship Id="rId10" Type="http://schemas.openxmlformats.org/officeDocument/2006/relationships/hyperlink" Target="https://en.wikipedia.org/wiki/Eastern_Province,_Sri_Lanka" TargetMode="External"/><Relationship Id="rId19" Type="http://schemas.openxmlformats.org/officeDocument/2006/relationships/hyperlink" Target="https://en.wikipedia.org/wiki/Katunayake" TargetMode="External"/><Relationship Id="rId4" Type="http://schemas.openxmlformats.org/officeDocument/2006/relationships/hyperlink" Target="https://en.wikipedia.org/wiki/Colombo" TargetMode="External"/><Relationship Id="rId9" Type="http://schemas.openxmlformats.org/officeDocument/2006/relationships/hyperlink" Target="https://en.wikipedia.org/wiki/Batticaloa" TargetMode="External"/><Relationship Id="rId14" Type="http://schemas.openxmlformats.org/officeDocument/2006/relationships/hyperlink" Target="https://en.wikipedia.org/wiki/Kesbewa" TargetMode="External"/><Relationship Id="rId22" Type="http://schemas.openxmlformats.org/officeDocument/2006/relationships/hyperlink" Target="https://en.wikipedia.org/wiki/Sri_Jayawardenepura_Kotte" TargetMode="External"/><Relationship Id="rId27" Type="http://schemas.openxmlformats.org/officeDocument/2006/relationships/hyperlink" Target="https://en.wikipedia.org/wiki/Kand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548680"/>
            <a:ext cx="7772400" cy="1470025"/>
          </a:xfrm>
        </p:spPr>
        <p:txBody>
          <a:bodyPr>
            <a:normAutofit/>
          </a:bodyPr>
          <a:lstStyle/>
          <a:p>
            <a:r>
              <a:rPr lang="en-US" dirty="0" err="1" smtClean="0"/>
              <a:t>SGC</a:t>
            </a:r>
            <a:r>
              <a:rPr lang="en-US" dirty="0" smtClean="0"/>
              <a:t> International Café</a:t>
            </a:r>
            <a:br>
              <a:rPr lang="en-US" dirty="0" smtClean="0"/>
            </a:br>
            <a:r>
              <a:rPr lang="en-US" sz="2800" dirty="0" smtClean="0"/>
              <a:t>(</a:t>
            </a:r>
            <a:r>
              <a:rPr lang="en-US" sz="2800" dirty="0" err="1" smtClean="0"/>
              <a:t>SGC</a:t>
            </a:r>
            <a:r>
              <a:rPr lang="en-US" sz="2800" dirty="0" smtClean="0"/>
              <a:t> </a:t>
            </a:r>
            <a:r>
              <a:rPr lang="ja-JP" altLang="en-US" sz="2800" dirty="0" smtClean="0"/>
              <a:t>インターナシナルカフェ）</a:t>
            </a:r>
            <a:endParaRPr lang="en-US" sz="2800" dirty="0"/>
          </a:p>
        </p:txBody>
      </p:sp>
      <p:sp>
        <p:nvSpPr>
          <p:cNvPr id="3" name="サブタイトル 2"/>
          <p:cNvSpPr>
            <a:spLocks noGrp="1"/>
          </p:cNvSpPr>
          <p:nvPr>
            <p:ph type="subTitle" idx="1"/>
          </p:nvPr>
        </p:nvSpPr>
        <p:spPr>
          <a:xfrm>
            <a:off x="1475656" y="2060848"/>
            <a:ext cx="6400800" cy="1752600"/>
          </a:xfrm>
        </p:spPr>
        <p:txBody>
          <a:bodyPr/>
          <a:lstStyle/>
          <a:p>
            <a:r>
              <a:rPr lang="en-US" b="1" dirty="0" smtClean="0">
                <a:solidFill>
                  <a:schemeClr val="tx1"/>
                </a:solidFill>
              </a:rPr>
              <a:t>Learn Sri Lanka  and use your English. </a:t>
            </a:r>
          </a:p>
          <a:p>
            <a:r>
              <a:rPr lang="en-US" sz="2000" b="1" dirty="0" smtClean="0"/>
              <a:t>( </a:t>
            </a:r>
            <a:r>
              <a:rPr lang="ja-JP" altLang="en-US" sz="2000" b="1" dirty="0" smtClean="0"/>
              <a:t>スリランカ国について知ろう、そして英語を使おう）</a:t>
            </a:r>
            <a:endParaRPr lang="en-US" altLang="ja-JP" sz="2000" b="1" dirty="0" smtClean="0"/>
          </a:p>
          <a:p>
            <a:endParaRPr lang="en-US" sz="2000" b="1" dirty="0"/>
          </a:p>
          <a:p>
            <a:endParaRPr lang="en-US" sz="2000" b="1" dirty="0" smtClean="0"/>
          </a:p>
          <a:p>
            <a:endParaRPr lang="en-US" sz="2000" b="1" dirty="0" smtClean="0"/>
          </a:p>
          <a:p>
            <a:endParaRPr lang="en-US" sz="2000" b="1" dirty="0"/>
          </a:p>
        </p:txBody>
      </p:sp>
      <p:sp>
        <p:nvSpPr>
          <p:cNvPr id="4" name="スライド番号プレースホルダー 3"/>
          <p:cNvSpPr>
            <a:spLocks noGrp="1"/>
          </p:cNvSpPr>
          <p:nvPr>
            <p:ph type="sldNum" sz="quarter" idx="12"/>
          </p:nvPr>
        </p:nvSpPr>
        <p:spPr>
          <a:xfrm>
            <a:off x="6804248" y="6237312"/>
            <a:ext cx="2133600" cy="365125"/>
          </a:xfrm>
        </p:spPr>
        <p:txBody>
          <a:bodyPr/>
          <a:lstStyle/>
          <a:p>
            <a:fld id="{4DE18846-026E-4D51-A672-99437492C653}" type="slidenum">
              <a:rPr lang="en-US" smtClean="0"/>
              <a:t>1</a:t>
            </a:fld>
            <a:endParaRPr lang="en-US" dirty="0"/>
          </a:p>
        </p:txBody>
      </p:sp>
      <p:sp>
        <p:nvSpPr>
          <p:cNvPr id="9" name="テキスト ボックス 8"/>
          <p:cNvSpPr txBox="1"/>
          <p:nvPr/>
        </p:nvSpPr>
        <p:spPr>
          <a:xfrm>
            <a:off x="4139952" y="5445224"/>
            <a:ext cx="93610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a:t>
            </a:r>
            <a:r>
              <a:rPr lang="en-US" dirty="0" err="1" smtClean="0"/>
              <a:t>Rf.W</a:t>
            </a:r>
            <a:endParaRPr lang="en-US" dirty="0"/>
          </a:p>
        </p:txBody>
      </p:sp>
      <p:pic>
        <p:nvPicPr>
          <p:cNvPr id="8" name="図 7" descr="https://upload.wikimedia.org/wikipedia/commons/1/11/Flag_of_Sri_Lanka.svg - Internet Explorer"/>
          <p:cNvPicPr/>
          <p:nvPr/>
        </p:nvPicPr>
        <p:blipFill rotWithShape="1">
          <a:blip r:embed="rId2" cstate="print">
            <a:extLst>
              <a:ext uri="{28A0092B-C50C-407E-A947-70E740481C1C}">
                <a14:useLocalDpi xmlns:a14="http://schemas.microsoft.com/office/drawing/2010/main" val="0"/>
              </a:ext>
            </a:extLst>
          </a:blip>
          <a:srcRect t="22462" r="12538"/>
          <a:stretch/>
        </p:blipFill>
        <p:spPr bwMode="auto">
          <a:xfrm>
            <a:off x="2155315" y="3645024"/>
            <a:ext cx="4905375" cy="2400300"/>
          </a:xfrm>
          <a:prstGeom prst="rect">
            <a:avLst/>
          </a:prstGeom>
          <a:ln>
            <a:noFill/>
          </a:ln>
          <a:extLst>
            <a:ext uri="{53640926-AAD7-44D8-BBD7-CCE9431645EC}">
              <a14:shadowObscured xmlns:a14="http://schemas.microsoft.com/office/drawing/2010/main"/>
            </a:ext>
          </a:extLst>
        </p:spPr>
      </p:pic>
      <p:sp>
        <p:nvSpPr>
          <p:cNvPr id="10" name="テキスト ボックス 9"/>
          <p:cNvSpPr txBox="1"/>
          <p:nvPr/>
        </p:nvSpPr>
        <p:spPr>
          <a:xfrm>
            <a:off x="1916088" y="6264861"/>
            <a:ext cx="5832647" cy="369332"/>
          </a:xfrm>
          <a:prstGeom prst="rect">
            <a:avLst/>
          </a:prstGeom>
          <a:noFill/>
        </p:spPr>
        <p:txBody>
          <a:bodyPr wrap="square" rtlCol="0">
            <a:spAutoFit/>
          </a:bodyPr>
          <a:lstStyle/>
          <a:p>
            <a:pPr algn="ctr"/>
            <a:r>
              <a:rPr lang="en-US" b="1" dirty="0"/>
              <a:t>Democratic Socialist Republic of Sri Lanka</a:t>
            </a:r>
            <a:endParaRPr lang="en-US" dirty="0"/>
          </a:p>
        </p:txBody>
      </p:sp>
    </p:spTree>
    <p:extLst>
      <p:ext uri="{BB962C8B-B14F-4D97-AF65-F5344CB8AC3E}">
        <p14:creationId xmlns:p14="http://schemas.microsoft.com/office/powerpoint/2010/main" val="338252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34575"/>
            <a:ext cx="8229600" cy="5390388"/>
          </a:xfrm>
        </p:spPr>
      </p:pic>
      <p:sp>
        <p:nvSpPr>
          <p:cNvPr id="2" name="スライド番号プレースホルダー 1"/>
          <p:cNvSpPr>
            <a:spLocks noGrp="1"/>
          </p:cNvSpPr>
          <p:nvPr>
            <p:ph type="sldNum" sz="quarter" idx="12"/>
          </p:nvPr>
        </p:nvSpPr>
        <p:spPr/>
        <p:txBody>
          <a:bodyPr/>
          <a:lstStyle/>
          <a:p>
            <a:fld id="{4DE18846-026E-4D51-A672-99437492C653}" type="slidenum">
              <a:rPr lang="en-US" smtClean="0"/>
              <a:t>10</a:t>
            </a:fld>
            <a:endParaRPr lang="en-US" dirty="0"/>
          </a:p>
        </p:txBody>
      </p:sp>
    </p:spTree>
    <p:extLst>
      <p:ext uri="{BB962C8B-B14F-4D97-AF65-F5344CB8AC3E}">
        <p14:creationId xmlns:p14="http://schemas.microsoft.com/office/powerpoint/2010/main" val="427127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normAutofit fontScale="85000" lnSpcReduction="20000"/>
          </a:bodyPr>
          <a:lstStyle/>
          <a:p>
            <a:pPr marL="0" indent="0">
              <a:buNone/>
            </a:pPr>
            <a:r>
              <a:rPr lang="en-US" u="sng" dirty="0" smtClean="0"/>
              <a:t>Sri Lanka Major Cities &amp; Populations:</a:t>
            </a:r>
          </a:p>
          <a:p>
            <a:r>
              <a:rPr lang="en-US" dirty="0" smtClean="0"/>
              <a:t>Total Population  of Sri Lanka is about 21.03 million in 2016. </a:t>
            </a:r>
          </a:p>
          <a:p>
            <a:r>
              <a:rPr lang="en-US" dirty="0" smtClean="0"/>
              <a:t>Sri Lanka is divided into 9 provinces.</a:t>
            </a:r>
          </a:p>
          <a:p>
            <a:r>
              <a:rPr lang="en-US" dirty="0" smtClean="0"/>
              <a:t>The capital of Sri Lanka is Sri Jayewardenepura Kate (</a:t>
            </a:r>
            <a:r>
              <a:rPr lang="en-US" dirty="0" err="1" smtClean="0"/>
              <a:t>polulation:107,925</a:t>
            </a:r>
            <a:r>
              <a:rPr lang="en-US" dirty="0" smtClean="0"/>
              <a:t>) near Colombo. </a:t>
            </a:r>
          </a:p>
          <a:p>
            <a:r>
              <a:rPr lang="en-US" dirty="0" smtClean="0"/>
              <a:t>Major cities in Sri </a:t>
            </a:r>
            <a:r>
              <a:rPr lang="en-US" dirty="0" err="1" smtClean="0"/>
              <a:t>lanka</a:t>
            </a:r>
            <a:r>
              <a:rPr lang="en-US" dirty="0" smtClean="0"/>
              <a:t> concentrated in Western province: Colombo (561,314), </a:t>
            </a:r>
            <a:r>
              <a:rPr lang="en-US" dirty="0" err="1" smtClean="0"/>
              <a:t>Kaduwla</a:t>
            </a:r>
            <a:r>
              <a:rPr lang="en-US" dirty="0" smtClean="0"/>
              <a:t>(252,041), </a:t>
            </a:r>
            <a:r>
              <a:rPr lang="en-US" dirty="0" err="1" smtClean="0"/>
              <a:t>Maharagama</a:t>
            </a:r>
            <a:r>
              <a:rPr lang="en-US" dirty="0" smtClean="0"/>
              <a:t>(196,423), </a:t>
            </a:r>
            <a:r>
              <a:rPr lang="en-US" dirty="0" err="1" smtClean="0"/>
              <a:t>Kesbewa</a:t>
            </a:r>
            <a:r>
              <a:rPr lang="en-US" dirty="0" smtClean="0"/>
              <a:t>(185,122). All surrounding Colombo</a:t>
            </a:r>
          </a:p>
          <a:p>
            <a:r>
              <a:rPr lang="en-US" dirty="0" smtClean="0"/>
              <a:t>Also, each provincial capital has reasonable big population: Kandy (98,828), Galle(86,333), </a:t>
            </a:r>
            <a:r>
              <a:rPr lang="en-US" dirty="0" err="1" smtClean="0"/>
              <a:t>Batticaloa</a:t>
            </a:r>
            <a:r>
              <a:rPr lang="en-US" dirty="0" smtClean="0"/>
              <a:t>(86,227), Jaffa(74,193), Anuradhapura(50,595), </a:t>
            </a:r>
            <a:r>
              <a:rPr lang="en-US" dirty="0" err="1" smtClean="0"/>
              <a:t>Ratunapura</a:t>
            </a:r>
            <a:endParaRPr lang="en-US" dirty="0" smtClean="0"/>
          </a:p>
        </p:txBody>
      </p:sp>
      <p:sp>
        <p:nvSpPr>
          <p:cNvPr id="2" name="正方形/長方形 1"/>
          <p:cNvSpPr/>
          <p:nvPr/>
        </p:nvSpPr>
        <p:spPr>
          <a:xfrm>
            <a:off x="7884368" y="6093296"/>
            <a:ext cx="726994" cy="369332"/>
          </a:xfrm>
          <a:prstGeom prst="rect">
            <a:avLst/>
          </a:prstGeom>
        </p:spPr>
        <p:txBody>
          <a:bodyPr wrap="none">
            <a:spAutoFit/>
          </a:bodyPr>
          <a:lstStyle/>
          <a:p>
            <a:r>
              <a:rPr lang="en-US" dirty="0"/>
              <a:t>*</a:t>
            </a:r>
            <a:r>
              <a:rPr lang="en-US" dirty="0" err="1"/>
              <a:t>Rf.W</a:t>
            </a:r>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11</a:t>
            </a:fld>
            <a:endParaRPr lang="en-US" dirty="0"/>
          </a:p>
        </p:txBody>
      </p:sp>
    </p:spTree>
    <p:extLst>
      <p:ext uri="{BB962C8B-B14F-4D97-AF65-F5344CB8AC3E}">
        <p14:creationId xmlns:p14="http://schemas.microsoft.com/office/powerpoint/2010/main" val="163137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966428"/>
            <a:ext cx="3528391" cy="5069160"/>
          </a:xfrm>
        </p:spPr>
      </p:pic>
      <p:sp>
        <p:nvSpPr>
          <p:cNvPr id="8" name="テキスト ボックス 7"/>
          <p:cNvSpPr txBox="1"/>
          <p:nvPr/>
        </p:nvSpPr>
        <p:spPr>
          <a:xfrm>
            <a:off x="683568" y="332656"/>
            <a:ext cx="5904656" cy="523220"/>
          </a:xfrm>
          <a:prstGeom prst="rect">
            <a:avLst/>
          </a:prstGeom>
          <a:noFill/>
          <a:ln>
            <a:solidFill>
              <a:schemeClr val="bg1"/>
            </a:solidFill>
          </a:ln>
        </p:spPr>
        <p:txBody>
          <a:bodyPr wrap="square" rtlCol="0">
            <a:spAutoFit/>
          </a:bodyPr>
          <a:lstStyle/>
          <a:p>
            <a:r>
              <a:rPr lang="en-US" sz="2800" dirty="0" smtClean="0"/>
              <a:t>Sri Lanka Fundamental 1 : Provinces (9)</a:t>
            </a:r>
            <a:endParaRPr lang="en-US" sz="2800" dirty="0"/>
          </a:p>
        </p:txBody>
      </p:sp>
      <p:sp>
        <p:nvSpPr>
          <p:cNvPr id="10" name="テキスト ボックス 9"/>
          <p:cNvSpPr txBox="1"/>
          <p:nvPr/>
        </p:nvSpPr>
        <p:spPr>
          <a:xfrm>
            <a:off x="5508104" y="1112132"/>
            <a:ext cx="3456384" cy="5078313"/>
          </a:xfrm>
          <a:prstGeom prst="rect">
            <a:avLst/>
          </a:prstGeom>
          <a:noFill/>
        </p:spPr>
        <p:txBody>
          <a:bodyPr wrap="square" rtlCol="0">
            <a:spAutoFit/>
          </a:bodyPr>
          <a:lstStyle/>
          <a:p>
            <a:pPr marL="342900" indent="-342900">
              <a:buAutoNum type="arabicPeriod"/>
            </a:pPr>
            <a:r>
              <a:rPr lang="en-US" dirty="0" smtClean="0"/>
              <a:t>Northern Provinces </a:t>
            </a:r>
          </a:p>
          <a:p>
            <a:r>
              <a:rPr lang="en-US" dirty="0" smtClean="0"/>
              <a:t>      (Ja </a:t>
            </a:r>
            <a:r>
              <a:rPr lang="en-US" dirty="0" err="1" smtClean="0"/>
              <a:t>ffna</a:t>
            </a:r>
            <a:r>
              <a:rPr lang="en-US" dirty="0" smtClean="0"/>
              <a:t>)</a:t>
            </a:r>
          </a:p>
          <a:p>
            <a:r>
              <a:rPr lang="en-US" dirty="0" smtClean="0"/>
              <a:t>2.  North Central Provinces</a:t>
            </a:r>
          </a:p>
          <a:p>
            <a:r>
              <a:rPr lang="en-US" dirty="0" smtClean="0"/>
              <a:t>      (Anuradhapura)</a:t>
            </a:r>
          </a:p>
          <a:p>
            <a:r>
              <a:rPr lang="en-US" dirty="0" smtClean="0"/>
              <a:t>3.  North Western Provinces</a:t>
            </a:r>
          </a:p>
          <a:p>
            <a:r>
              <a:rPr lang="en-US" dirty="0" smtClean="0"/>
              <a:t>       (</a:t>
            </a:r>
            <a:r>
              <a:rPr lang="en-US" dirty="0" err="1" smtClean="0"/>
              <a:t>Kurunegala</a:t>
            </a:r>
            <a:r>
              <a:rPr lang="en-US" dirty="0" smtClean="0"/>
              <a:t>)</a:t>
            </a:r>
          </a:p>
          <a:p>
            <a:r>
              <a:rPr lang="en-US" dirty="0" smtClean="0"/>
              <a:t>4.  Eastern Provinces</a:t>
            </a:r>
          </a:p>
          <a:p>
            <a:r>
              <a:rPr lang="en-US" dirty="0" smtClean="0"/>
              <a:t>      (</a:t>
            </a:r>
            <a:r>
              <a:rPr lang="en-US" dirty="0" err="1" smtClean="0"/>
              <a:t>Trincomalee</a:t>
            </a:r>
            <a:r>
              <a:rPr lang="en-US" dirty="0" smtClean="0"/>
              <a:t>)</a:t>
            </a:r>
          </a:p>
          <a:p>
            <a:r>
              <a:rPr lang="en-US" dirty="0" smtClean="0"/>
              <a:t>5.  Central  Provinces</a:t>
            </a:r>
          </a:p>
          <a:p>
            <a:r>
              <a:rPr lang="en-US" dirty="0" smtClean="0"/>
              <a:t>       (Kandy)</a:t>
            </a:r>
          </a:p>
          <a:p>
            <a:r>
              <a:rPr lang="en-US" dirty="0" smtClean="0"/>
              <a:t>6.   Western Provinces</a:t>
            </a:r>
          </a:p>
          <a:p>
            <a:r>
              <a:rPr lang="en-US" dirty="0" smtClean="0"/>
              <a:t>       (Colombo)</a:t>
            </a:r>
          </a:p>
          <a:p>
            <a:r>
              <a:rPr lang="en-US" dirty="0" smtClean="0"/>
              <a:t>7.   </a:t>
            </a:r>
            <a:r>
              <a:rPr lang="en-US" dirty="0" err="1" smtClean="0"/>
              <a:t>Uva</a:t>
            </a:r>
            <a:r>
              <a:rPr lang="en-US" dirty="0" smtClean="0"/>
              <a:t> Provinces</a:t>
            </a:r>
          </a:p>
          <a:p>
            <a:r>
              <a:rPr lang="en-US" dirty="0" smtClean="0"/>
              <a:t>      (</a:t>
            </a:r>
            <a:r>
              <a:rPr lang="en-US" dirty="0" err="1" smtClean="0"/>
              <a:t>Badula</a:t>
            </a:r>
            <a:r>
              <a:rPr lang="en-US" dirty="0" smtClean="0"/>
              <a:t>)</a:t>
            </a:r>
          </a:p>
          <a:p>
            <a:r>
              <a:rPr lang="en-US" dirty="0" smtClean="0"/>
              <a:t>8.   </a:t>
            </a:r>
            <a:r>
              <a:rPr lang="en-US" dirty="0" err="1" smtClean="0"/>
              <a:t>Sabaragamuwa</a:t>
            </a:r>
            <a:r>
              <a:rPr lang="en-US" dirty="0" smtClean="0"/>
              <a:t> Province</a:t>
            </a:r>
          </a:p>
          <a:p>
            <a:r>
              <a:rPr lang="en-US" dirty="0" smtClean="0"/>
              <a:t>      (</a:t>
            </a:r>
            <a:r>
              <a:rPr lang="en-US" dirty="0" err="1" smtClean="0"/>
              <a:t>Rantapura</a:t>
            </a:r>
            <a:r>
              <a:rPr lang="en-US" dirty="0" smtClean="0"/>
              <a:t>)</a:t>
            </a:r>
          </a:p>
          <a:p>
            <a:r>
              <a:rPr lang="en-US" dirty="0" smtClean="0"/>
              <a:t>9.  Southern Province</a:t>
            </a:r>
          </a:p>
          <a:p>
            <a:r>
              <a:rPr lang="en-US" dirty="0" smtClean="0"/>
              <a:t>       (Galle)</a:t>
            </a:r>
            <a:endParaRPr lang="en-US" dirty="0"/>
          </a:p>
        </p:txBody>
      </p:sp>
      <p:cxnSp>
        <p:nvCxnSpPr>
          <p:cNvPr id="12" name="直線矢印コネクタ 11"/>
          <p:cNvCxnSpPr/>
          <p:nvPr/>
        </p:nvCxnSpPr>
        <p:spPr>
          <a:xfrm flipH="1">
            <a:off x="3059832" y="1376772"/>
            <a:ext cx="244827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3059832" y="1916832"/>
            <a:ext cx="259228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2555776" y="2420888"/>
            <a:ext cx="295232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4355976" y="2996952"/>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3347864" y="3501008"/>
            <a:ext cx="21602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2411760" y="4005064"/>
            <a:ext cx="324036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3203848" y="5445224"/>
            <a:ext cx="23042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3059832" y="4869160"/>
            <a:ext cx="24482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4355976" y="4653136"/>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930388" y="1018418"/>
            <a:ext cx="962744" cy="369332"/>
          </a:xfrm>
          <a:prstGeom prst="rect">
            <a:avLst/>
          </a:prstGeom>
          <a:noFill/>
        </p:spPr>
        <p:txBody>
          <a:bodyPr wrap="square" rtlCol="0">
            <a:spAutoFit/>
          </a:bodyPr>
          <a:lstStyle/>
          <a:p>
            <a:r>
              <a:rPr lang="en-US" dirty="0" smtClean="0"/>
              <a:t>*Ja </a:t>
            </a:r>
            <a:r>
              <a:rPr lang="en-US" dirty="0" err="1" smtClean="0"/>
              <a:t>ffna</a:t>
            </a:r>
            <a:endParaRPr lang="en-US" dirty="0"/>
          </a:p>
        </p:txBody>
      </p:sp>
      <p:sp>
        <p:nvSpPr>
          <p:cNvPr id="25" name="テキスト ボックス 24"/>
          <p:cNvSpPr txBox="1"/>
          <p:nvPr/>
        </p:nvSpPr>
        <p:spPr>
          <a:xfrm>
            <a:off x="3923928" y="2420888"/>
            <a:ext cx="1440160" cy="369332"/>
          </a:xfrm>
          <a:prstGeom prst="rect">
            <a:avLst/>
          </a:prstGeom>
          <a:noFill/>
        </p:spPr>
        <p:txBody>
          <a:bodyPr wrap="square" rtlCol="0">
            <a:spAutoFit/>
          </a:bodyPr>
          <a:lstStyle/>
          <a:p>
            <a:r>
              <a:rPr lang="en-US" dirty="0" smtClean="0"/>
              <a:t>*</a:t>
            </a:r>
            <a:r>
              <a:rPr lang="en-US" dirty="0" err="1" smtClean="0"/>
              <a:t>Trincomalee</a:t>
            </a:r>
            <a:endParaRPr lang="en-US" dirty="0"/>
          </a:p>
        </p:txBody>
      </p:sp>
      <p:sp>
        <p:nvSpPr>
          <p:cNvPr id="29" name="テキスト ボックス 28"/>
          <p:cNvSpPr txBox="1"/>
          <p:nvPr/>
        </p:nvSpPr>
        <p:spPr>
          <a:xfrm>
            <a:off x="2411760" y="2790220"/>
            <a:ext cx="1620180" cy="646331"/>
          </a:xfrm>
          <a:prstGeom prst="rect">
            <a:avLst/>
          </a:prstGeom>
          <a:noFill/>
        </p:spPr>
        <p:txBody>
          <a:bodyPr wrap="square" rtlCol="0">
            <a:spAutoFit/>
          </a:bodyPr>
          <a:lstStyle/>
          <a:p>
            <a:r>
              <a:rPr lang="en-US" dirty="0" smtClean="0"/>
              <a:t>          *</a:t>
            </a:r>
          </a:p>
          <a:p>
            <a:r>
              <a:rPr lang="en-US" dirty="0" smtClean="0"/>
              <a:t>Anuradhapura</a:t>
            </a:r>
            <a:endParaRPr lang="en-US" dirty="0"/>
          </a:p>
        </p:txBody>
      </p:sp>
      <p:sp>
        <p:nvSpPr>
          <p:cNvPr id="30" name="テキスト ボックス 29"/>
          <p:cNvSpPr txBox="1"/>
          <p:nvPr/>
        </p:nvSpPr>
        <p:spPr>
          <a:xfrm>
            <a:off x="3161638" y="3969006"/>
            <a:ext cx="870302" cy="369332"/>
          </a:xfrm>
          <a:prstGeom prst="rect">
            <a:avLst/>
          </a:prstGeom>
          <a:noFill/>
        </p:spPr>
        <p:txBody>
          <a:bodyPr wrap="square" rtlCol="0">
            <a:spAutoFit/>
          </a:bodyPr>
          <a:lstStyle/>
          <a:p>
            <a:r>
              <a:rPr lang="en-US" dirty="0" smtClean="0"/>
              <a:t>*Kandy</a:t>
            </a:r>
            <a:endParaRPr lang="en-US" dirty="0"/>
          </a:p>
        </p:txBody>
      </p:sp>
      <p:sp>
        <p:nvSpPr>
          <p:cNvPr id="31" name="テキスト ボックス 30"/>
          <p:cNvSpPr txBox="1"/>
          <p:nvPr/>
        </p:nvSpPr>
        <p:spPr>
          <a:xfrm>
            <a:off x="2555776" y="5559140"/>
            <a:ext cx="792088" cy="369332"/>
          </a:xfrm>
          <a:prstGeom prst="rect">
            <a:avLst/>
          </a:prstGeom>
          <a:noFill/>
        </p:spPr>
        <p:txBody>
          <a:bodyPr wrap="square" rtlCol="0">
            <a:spAutoFit/>
          </a:bodyPr>
          <a:lstStyle/>
          <a:p>
            <a:r>
              <a:rPr lang="en-US" dirty="0" smtClean="0"/>
              <a:t>*Galle</a:t>
            </a:r>
            <a:endParaRPr lang="en-US" dirty="0"/>
          </a:p>
        </p:txBody>
      </p:sp>
      <p:sp>
        <p:nvSpPr>
          <p:cNvPr id="32" name="テキスト ボックス 31"/>
          <p:cNvSpPr txBox="1"/>
          <p:nvPr/>
        </p:nvSpPr>
        <p:spPr>
          <a:xfrm>
            <a:off x="2176645" y="4602268"/>
            <a:ext cx="1188132" cy="369332"/>
          </a:xfrm>
          <a:prstGeom prst="rect">
            <a:avLst/>
          </a:prstGeom>
          <a:noFill/>
        </p:spPr>
        <p:txBody>
          <a:bodyPr wrap="square" rtlCol="0">
            <a:spAutoFit/>
          </a:bodyPr>
          <a:lstStyle/>
          <a:p>
            <a:r>
              <a:rPr lang="en-US" dirty="0" smtClean="0"/>
              <a:t>*Colombo </a:t>
            </a:r>
            <a:endParaRPr lang="en-US" dirty="0"/>
          </a:p>
        </p:txBody>
      </p:sp>
      <p:sp>
        <p:nvSpPr>
          <p:cNvPr id="33" name="テキスト ボックス 32"/>
          <p:cNvSpPr txBox="1"/>
          <p:nvPr/>
        </p:nvSpPr>
        <p:spPr>
          <a:xfrm>
            <a:off x="2893132" y="4972526"/>
            <a:ext cx="1390836" cy="369332"/>
          </a:xfrm>
          <a:prstGeom prst="rect">
            <a:avLst/>
          </a:prstGeom>
          <a:noFill/>
        </p:spPr>
        <p:txBody>
          <a:bodyPr wrap="square" rtlCol="0">
            <a:spAutoFit/>
          </a:bodyPr>
          <a:lstStyle/>
          <a:p>
            <a:r>
              <a:rPr lang="en-US" dirty="0" smtClean="0"/>
              <a:t>*</a:t>
            </a:r>
            <a:r>
              <a:rPr lang="en-US" dirty="0" err="1" smtClean="0"/>
              <a:t>Rantapura</a:t>
            </a:r>
            <a:endParaRPr lang="en-US" dirty="0"/>
          </a:p>
        </p:txBody>
      </p:sp>
      <p:sp>
        <p:nvSpPr>
          <p:cNvPr id="34" name="テキスト ボックス 33"/>
          <p:cNvSpPr txBox="1"/>
          <p:nvPr/>
        </p:nvSpPr>
        <p:spPr>
          <a:xfrm>
            <a:off x="4211960" y="4653136"/>
            <a:ext cx="936104" cy="369332"/>
          </a:xfrm>
          <a:prstGeom prst="rect">
            <a:avLst/>
          </a:prstGeom>
          <a:noFill/>
        </p:spPr>
        <p:txBody>
          <a:bodyPr wrap="square" rtlCol="0">
            <a:spAutoFit/>
          </a:bodyPr>
          <a:lstStyle/>
          <a:p>
            <a:r>
              <a:rPr lang="en-US" dirty="0" smtClean="0"/>
              <a:t>*</a:t>
            </a:r>
            <a:r>
              <a:rPr lang="en-US" dirty="0" err="1" smtClean="0"/>
              <a:t>Badula</a:t>
            </a:r>
            <a:endParaRPr lang="en-US" dirty="0"/>
          </a:p>
        </p:txBody>
      </p:sp>
      <p:sp>
        <p:nvSpPr>
          <p:cNvPr id="35" name="テキスト ボックス 34"/>
          <p:cNvSpPr txBox="1"/>
          <p:nvPr/>
        </p:nvSpPr>
        <p:spPr>
          <a:xfrm>
            <a:off x="2597732" y="3651288"/>
            <a:ext cx="1368152" cy="369332"/>
          </a:xfrm>
          <a:prstGeom prst="rect">
            <a:avLst/>
          </a:prstGeom>
          <a:noFill/>
        </p:spPr>
        <p:txBody>
          <a:bodyPr wrap="square" rtlCol="0">
            <a:spAutoFit/>
          </a:bodyPr>
          <a:lstStyle/>
          <a:p>
            <a:r>
              <a:rPr lang="en-US" dirty="0" smtClean="0"/>
              <a:t>*</a:t>
            </a:r>
            <a:r>
              <a:rPr lang="en-US" dirty="0" err="1" smtClean="0"/>
              <a:t>Kurunegala</a:t>
            </a:r>
            <a:endParaRPr lang="en-US" dirty="0"/>
          </a:p>
        </p:txBody>
      </p:sp>
      <p:sp>
        <p:nvSpPr>
          <p:cNvPr id="36" name="テキスト ボックス 35"/>
          <p:cNvSpPr txBox="1"/>
          <p:nvPr/>
        </p:nvSpPr>
        <p:spPr>
          <a:xfrm>
            <a:off x="895672" y="4837802"/>
            <a:ext cx="1800200" cy="923330"/>
          </a:xfrm>
          <a:prstGeom prst="rect">
            <a:avLst/>
          </a:prstGeom>
          <a:noFill/>
        </p:spPr>
        <p:txBody>
          <a:bodyPr wrap="square" rtlCol="0">
            <a:spAutoFit/>
          </a:bodyPr>
          <a:lstStyle/>
          <a:p>
            <a:r>
              <a:rPr lang="en-US" dirty="0" smtClean="0"/>
              <a:t>Sri                     #   </a:t>
            </a:r>
            <a:r>
              <a:rPr lang="en-US" dirty="0" err="1" smtClean="0"/>
              <a:t>Jayawardenepura</a:t>
            </a:r>
            <a:r>
              <a:rPr lang="en-US" dirty="0" smtClean="0"/>
              <a:t> Kotte</a:t>
            </a:r>
            <a:endParaRPr lang="en-US" dirty="0"/>
          </a:p>
        </p:txBody>
      </p:sp>
      <p:sp>
        <p:nvSpPr>
          <p:cNvPr id="27" name="正方形/長方形 26"/>
          <p:cNvSpPr/>
          <p:nvPr/>
        </p:nvSpPr>
        <p:spPr>
          <a:xfrm>
            <a:off x="7884368" y="6093296"/>
            <a:ext cx="726994" cy="369332"/>
          </a:xfrm>
          <a:prstGeom prst="rect">
            <a:avLst/>
          </a:prstGeom>
        </p:spPr>
        <p:txBody>
          <a:bodyPr wrap="none">
            <a:spAutoFit/>
          </a:bodyPr>
          <a:lstStyle/>
          <a:p>
            <a:r>
              <a:rPr lang="en-US" dirty="0"/>
              <a:t>*</a:t>
            </a:r>
            <a:r>
              <a:rPr lang="en-US" dirty="0" err="1"/>
              <a:t>Rf.W</a:t>
            </a:r>
            <a:endParaRPr lang="en-US" dirty="0"/>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12</a:t>
            </a:fld>
            <a:endParaRPr lang="en-US" dirty="0"/>
          </a:p>
        </p:txBody>
      </p:sp>
    </p:spTree>
    <p:extLst>
      <p:ext uri="{BB962C8B-B14F-4D97-AF65-F5344CB8AC3E}">
        <p14:creationId xmlns:p14="http://schemas.microsoft.com/office/powerpoint/2010/main" val="17066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2576" y="93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552530963" y="779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Arial" charset="0"/>
                <a:cs typeface="Arial" charset="0"/>
              </a:rPr>
              <a:t>Districts and local authorities</a:t>
            </a:r>
            <a:r>
              <a:rPr kumimoji="0" lang="en-US" altLang="en-US" sz="800" b="0" i="0" u="none" strike="noStrike" cap="none" normalizeH="0" baseline="0" smtClean="0">
                <a:ln>
                  <a:noFill/>
                </a:ln>
                <a:solidFill>
                  <a:schemeClr val="tx1"/>
                </a:solidFill>
                <a:effectLst/>
                <a:latin typeface="Arial" charset="0"/>
                <a:cs typeface="Arial" charset="0"/>
              </a:rPr>
              <a:t> Sri Lanka is also divided into 25 </a:t>
            </a:r>
            <a:r>
              <a:rPr kumimoji="0" lang="en-US" altLang="en-US" sz="800" b="0" i="0" u="none" strike="noStrike" cap="none" normalizeH="0" baseline="0" smtClean="0">
                <a:ln>
                  <a:noFill/>
                </a:ln>
                <a:solidFill>
                  <a:schemeClr val="tx1"/>
                </a:solidFill>
                <a:effectLst/>
                <a:latin typeface="Arial" charset="0"/>
                <a:cs typeface="Arial" charset="0"/>
                <a:hlinkClick r:id="rId2" tooltip="Districts of Sri Lanka"/>
              </a:rPr>
              <a:t>districts</a:t>
            </a:r>
            <a:r>
              <a:rPr kumimoji="0" lang="en-US" altLang="en-US" sz="800" b="0" i="0" u="none" strike="noStrike" cap="none" normalizeH="0" baseline="0" smtClean="0">
                <a:ln>
                  <a:noFill/>
                </a:ln>
                <a:solidFill>
                  <a:schemeClr val="tx1"/>
                </a:solidFill>
                <a:effectLst/>
                <a:latin typeface="Arial" charset="0"/>
                <a:cs typeface="Arial" charset="0"/>
              </a:rPr>
              <a:t>.</a:t>
            </a:r>
            <a:r>
              <a:rPr kumimoji="0" lang="en-US" altLang="en-US" sz="400" b="0" i="0" u="none" strike="noStrike" cap="none" normalizeH="0" baseline="30000" smtClean="0">
                <a:ln>
                  <a:noFill/>
                </a:ln>
                <a:solidFill>
                  <a:schemeClr val="tx1"/>
                </a:solidFill>
                <a:effectLst/>
                <a:latin typeface="Arial" charset="0"/>
                <a:cs typeface="Arial" charset="0"/>
                <a:hlinkClick r:id="rId3"/>
              </a:rPr>
              <a:t>[211]</a:t>
            </a:r>
            <a:r>
              <a:rPr kumimoji="0" lang="en-US" altLang="en-US" sz="800" b="0" i="0" u="none" strike="noStrike" cap="none" normalizeH="0" baseline="0" smtClean="0">
                <a:ln>
                  <a:noFill/>
                </a:ln>
                <a:solidFill>
                  <a:schemeClr val="tx1"/>
                </a:solidFill>
                <a:effectLst/>
                <a:latin typeface="Arial" charset="0"/>
                <a:cs typeface="Arial" charset="0"/>
              </a:rPr>
              <a:t> Each district is administered under a</a:t>
            </a:r>
            <a:endParaRPr kumimoji="0" lang="en-US" altLang="en-US" sz="1800" b="0" i="0" u="none" strike="noStrike" cap="none" normalizeH="0" baseline="0" smtClean="0">
              <a:ln>
                <a:noFill/>
              </a:ln>
              <a:solidFill>
                <a:schemeClr val="tx1"/>
              </a:solidFill>
              <a:effectLst/>
              <a:latin typeface="Arial" charset="0"/>
              <a:cs typeface="Arial" charset="0"/>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023135771"/>
              </p:ext>
            </p:extLst>
          </p:nvPr>
        </p:nvGraphicFramePr>
        <p:xfrm>
          <a:off x="971600" y="764704"/>
          <a:ext cx="7488831" cy="5688634"/>
        </p:xfrm>
        <a:graphic>
          <a:graphicData uri="http://schemas.openxmlformats.org/drawingml/2006/table">
            <a:tbl>
              <a:tblPr firstRow="1" firstCol="1" bandRow="1">
                <a:tableStyleId>{5C22544A-7EE6-4342-B048-85BDC9FD1C3A}</a:tableStyleId>
              </a:tblPr>
              <a:tblGrid>
                <a:gridCol w="1263202"/>
                <a:gridCol w="1656950"/>
                <a:gridCol w="1270867"/>
                <a:gridCol w="1447820"/>
                <a:gridCol w="1849992"/>
              </a:tblGrid>
              <a:tr h="573155">
                <a:tc>
                  <a:txBody>
                    <a:bodyPr/>
                    <a:lstStyle/>
                    <a:p>
                      <a:pPr algn="l" fontAlgn="ctr"/>
                      <a:r>
                        <a:rPr lang="en-US" sz="1600" u="sng" strike="noStrike" dirty="0">
                          <a:effectLst/>
                          <a:hlinkClick r:id="rId4" tooltip="Provinces of Sri Lanka"/>
                        </a:rPr>
                        <a:t>Province </a:t>
                      </a:r>
                      <a:endParaRPr lang="en-US" sz="1600" b="0" i="0" u="sng" strike="noStrike" dirty="0">
                        <a:solidFill>
                          <a:srgbClr val="0000FF"/>
                        </a:solidFill>
                        <a:effectLst/>
                        <a:latin typeface="Calibri"/>
                      </a:endParaRPr>
                    </a:p>
                  </a:txBody>
                  <a:tcPr marL="9525" marR="9525" marT="9525" marB="9525" anchor="ctr">
                    <a:noFill/>
                  </a:tcPr>
                </a:tc>
                <a:tc>
                  <a:txBody>
                    <a:bodyPr/>
                    <a:lstStyle/>
                    <a:p>
                      <a:pPr algn="l" fontAlgn="ctr"/>
                      <a:r>
                        <a:rPr lang="en-US" sz="1600" u="sng" strike="noStrike" dirty="0">
                          <a:effectLst/>
                          <a:hlinkClick r:id="rId5" tooltip="Capital (political)"/>
                        </a:rPr>
                        <a:t>Capital </a:t>
                      </a:r>
                      <a:endParaRPr lang="en-US" sz="1600" b="0" i="0" u="sng" strike="noStrike" dirty="0">
                        <a:solidFill>
                          <a:srgbClr val="0000FF"/>
                        </a:solidFill>
                        <a:effectLst/>
                        <a:latin typeface="Calibri"/>
                      </a:endParaRPr>
                    </a:p>
                  </a:txBody>
                  <a:tcPr marL="9525" marR="9525" marT="9525" marB="9525" anchor="ctr">
                    <a:noFill/>
                  </a:tcPr>
                </a:tc>
                <a:tc>
                  <a:txBody>
                    <a:bodyPr/>
                    <a:lstStyle/>
                    <a:p>
                      <a:pPr algn="r" fontAlgn="ctr"/>
                      <a:r>
                        <a:rPr lang="en-US" sz="1600" u="sng" strike="noStrike" dirty="0">
                          <a:effectLst/>
                          <a:hlinkClick r:id="rId6" tooltip="Area"/>
                        </a:rPr>
                        <a:t>Area (</a:t>
                      </a:r>
                      <a:r>
                        <a:rPr lang="en-US" sz="1600" u="sng" strike="noStrike" dirty="0" err="1">
                          <a:effectLst/>
                          <a:hlinkClick r:id="rId6" tooltip="Area"/>
                        </a:rPr>
                        <a:t>km2</a:t>
                      </a:r>
                      <a:r>
                        <a:rPr lang="en-US" sz="1600" u="sng" strike="noStrike" dirty="0">
                          <a:effectLst/>
                          <a:hlinkClick r:id="rId6" tooltip="Area"/>
                        </a:rPr>
                        <a:t>) </a:t>
                      </a:r>
                      <a:endParaRPr lang="en-US" sz="1600" b="0" i="0" u="sng" strike="noStrike" dirty="0">
                        <a:solidFill>
                          <a:srgbClr val="0000FF"/>
                        </a:solidFill>
                        <a:effectLst/>
                        <a:latin typeface="Calibri"/>
                      </a:endParaRPr>
                    </a:p>
                  </a:txBody>
                  <a:tcPr marL="9525" marR="9525" marT="9525" marB="9525" anchor="ctr">
                    <a:noFill/>
                  </a:tcPr>
                </a:tc>
                <a:tc>
                  <a:txBody>
                    <a:bodyPr/>
                    <a:lstStyle/>
                    <a:p>
                      <a:pPr algn="r" fontAlgn="ctr"/>
                      <a:r>
                        <a:rPr lang="en-US" sz="1600" u="sng" strike="noStrike" dirty="0">
                          <a:effectLst/>
                          <a:hlinkClick r:id="rId6" tooltip="Area"/>
                        </a:rPr>
                        <a:t>Area (</a:t>
                      </a:r>
                      <a:r>
                        <a:rPr lang="en-US" sz="1600" u="sng" strike="noStrike" dirty="0" err="1">
                          <a:effectLst/>
                          <a:hlinkClick r:id="rId6" tooltip="Area"/>
                        </a:rPr>
                        <a:t>mi2</a:t>
                      </a:r>
                      <a:r>
                        <a:rPr lang="en-US" sz="1600" u="sng" strike="noStrike" dirty="0">
                          <a:effectLst/>
                          <a:hlinkClick r:id="rId6" tooltip="Area"/>
                        </a:rPr>
                        <a:t>) </a:t>
                      </a:r>
                      <a:endParaRPr lang="en-US" sz="1600" b="0" i="0" u="sng" strike="noStrike" dirty="0">
                        <a:solidFill>
                          <a:srgbClr val="0000FF"/>
                        </a:solidFill>
                        <a:effectLst/>
                        <a:latin typeface="Calibri"/>
                      </a:endParaRPr>
                    </a:p>
                  </a:txBody>
                  <a:tcPr marL="9525" marR="9525" marT="9525" marB="9525" anchor="ctr">
                    <a:noFill/>
                  </a:tcPr>
                </a:tc>
                <a:tc>
                  <a:txBody>
                    <a:bodyPr/>
                    <a:lstStyle/>
                    <a:p>
                      <a:pPr algn="r" fontAlgn="ctr"/>
                      <a:r>
                        <a:rPr lang="en-US" sz="1600" u="sng" strike="noStrike" dirty="0">
                          <a:effectLst/>
                          <a:hlinkClick r:id="rId7" tooltip="Population"/>
                        </a:rPr>
                        <a:t>Population </a:t>
                      </a:r>
                      <a:endParaRPr lang="en-US" sz="1600" b="0" i="0" u="sng" strike="noStrike" dirty="0">
                        <a:solidFill>
                          <a:srgbClr val="0000FF"/>
                        </a:solidFill>
                        <a:effectLst/>
                        <a:latin typeface="Calibri"/>
                      </a:endParaRPr>
                    </a:p>
                  </a:txBody>
                  <a:tcPr marL="9525" marR="9525" marT="9525" marB="9525" anchor="ctr">
                    <a:noFill/>
                  </a:tcPr>
                </a:tc>
              </a:tr>
              <a:tr h="393499">
                <a:tc>
                  <a:txBody>
                    <a:bodyPr/>
                    <a:lstStyle/>
                    <a:p>
                      <a:pPr algn="l" fontAlgn="ctr"/>
                      <a:r>
                        <a:rPr lang="en-US" sz="1600" u="sng" strike="noStrike" dirty="0">
                          <a:effectLst/>
                          <a:hlinkClick r:id="rId8" tooltip="Central Province, Sri Lanka"/>
                        </a:rPr>
                        <a:t>Central </a:t>
                      </a:r>
                      <a:endParaRPr lang="en-US" sz="1600" b="0" i="0" u="sng" strike="noStrike" dirty="0">
                        <a:solidFill>
                          <a:srgbClr val="0000FF"/>
                        </a:solidFill>
                        <a:effectLst/>
                        <a:latin typeface="Calibri"/>
                      </a:endParaRPr>
                    </a:p>
                  </a:txBody>
                  <a:tcPr marL="9525" marR="9525" marT="9525" marB="9525" anchor="ctr">
                    <a:noFill/>
                  </a:tcPr>
                </a:tc>
                <a:tc>
                  <a:txBody>
                    <a:bodyPr/>
                    <a:lstStyle/>
                    <a:p>
                      <a:pPr algn="l" fontAlgn="ctr"/>
                      <a:r>
                        <a:rPr lang="en-US" sz="1600" u="sng" strike="noStrike" dirty="0">
                          <a:effectLst/>
                          <a:hlinkClick r:id="rId9" tooltip="Kandy"/>
                        </a:rPr>
                        <a:t>Kandy </a:t>
                      </a:r>
                      <a:endParaRPr lang="en-US" sz="1600" b="0" i="0" u="sng" strike="noStrike" dirty="0">
                        <a:solidFill>
                          <a:srgbClr val="0000FF"/>
                        </a:solidFill>
                        <a:effectLst/>
                        <a:latin typeface="Calibri"/>
                      </a:endParaRPr>
                    </a:p>
                  </a:txBody>
                  <a:tcPr marL="9525" marR="9525" marT="9525" marB="9525" anchor="ctr"/>
                </a:tc>
                <a:tc>
                  <a:txBody>
                    <a:bodyPr/>
                    <a:lstStyle/>
                    <a:p>
                      <a:pPr algn="r" fontAlgn="ctr"/>
                      <a:r>
                        <a:rPr lang="en-US" sz="1600" u="none" strike="noStrike">
                          <a:effectLst/>
                        </a:rPr>
                        <a:t>5,674</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a:effectLst/>
                        </a:rPr>
                        <a:t>2,191</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a:effectLst/>
                        </a:rPr>
                        <a:t>2,556,774</a:t>
                      </a:r>
                      <a:endParaRPr lang="en-US" sz="1600" b="0" i="0" u="none" strike="noStrike">
                        <a:solidFill>
                          <a:srgbClr val="000000"/>
                        </a:solidFill>
                        <a:effectLst/>
                        <a:latin typeface="Times New Roman"/>
                      </a:endParaRPr>
                    </a:p>
                  </a:txBody>
                  <a:tcPr marL="9525" marR="9525" marT="9525" marB="9525" anchor="ctr"/>
                </a:tc>
              </a:tr>
              <a:tr h="786996">
                <a:tc>
                  <a:txBody>
                    <a:bodyPr/>
                    <a:lstStyle/>
                    <a:p>
                      <a:pPr algn="l" fontAlgn="ctr"/>
                      <a:r>
                        <a:rPr lang="en-US" sz="1600" u="sng" strike="noStrike" dirty="0">
                          <a:effectLst/>
                          <a:hlinkClick r:id="rId10" tooltip="Eastern Province, Sri Lanka"/>
                        </a:rPr>
                        <a:t>Eastern </a:t>
                      </a:r>
                      <a:endParaRPr lang="en-US" sz="1600" b="0" i="0" u="sng" strike="noStrike" dirty="0">
                        <a:solidFill>
                          <a:srgbClr val="0000FF"/>
                        </a:solidFill>
                        <a:effectLst/>
                        <a:latin typeface="Calibri"/>
                      </a:endParaRPr>
                    </a:p>
                  </a:txBody>
                  <a:tcPr marL="9525" marR="9525" marT="9525" marB="9525" anchor="ctr">
                    <a:noFill/>
                  </a:tcPr>
                </a:tc>
                <a:tc>
                  <a:txBody>
                    <a:bodyPr/>
                    <a:lstStyle/>
                    <a:p>
                      <a:pPr algn="l" fontAlgn="ctr"/>
                      <a:r>
                        <a:rPr lang="en-US" sz="1600" u="sng" strike="noStrike" dirty="0" err="1">
                          <a:effectLst/>
                          <a:hlinkClick r:id="rId11" tooltip="Trincomalee"/>
                        </a:rPr>
                        <a:t>Trincomalee</a:t>
                      </a:r>
                      <a:r>
                        <a:rPr lang="en-US" sz="1600" u="sng" strike="noStrike" dirty="0">
                          <a:effectLst/>
                          <a:hlinkClick r:id="rId11" tooltip="Trincomalee"/>
                        </a:rPr>
                        <a:t> </a:t>
                      </a:r>
                      <a:endParaRPr lang="en-US" sz="1600" b="0" i="0" u="sng" strike="noStrike" dirty="0">
                        <a:solidFill>
                          <a:srgbClr val="0000FF"/>
                        </a:solidFill>
                        <a:effectLst/>
                        <a:latin typeface="Calibri"/>
                      </a:endParaRPr>
                    </a:p>
                  </a:txBody>
                  <a:tcPr marL="9525" marR="9525" marT="9525" marB="9525" anchor="ctr"/>
                </a:tc>
                <a:tc>
                  <a:txBody>
                    <a:bodyPr/>
                    <a:lstStyle/>
                    <a:p>
                      <a:pPr algn="r" fontAlgn="ctr"/>
                      <a:r>
                        <a:rPr lang="en-US" sz="1600" u="none" strike="noStrike">
                          <a:effectLst/>
                        </a:rPr>
                        <a:t>9,996</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dirty="0">
                          <a:effectLst/>
                        </a:rPr>
                        <a:t>3,859</a:t>
                      </a:r>
                      <a:endParaRPr lang="en-US" sz="1600" b="0" i="0" u="none" strike="noStrike" dirty="0">
                        <a:solidFill>
                          <a:srgbClr val="000000"/>
                        </a:solidFill>
                        <a:effectLst/>
                        <a:latin typeface="Times New Roman"/>
                      </a:endParaRPr>
                    </a:p>
                  </a:txBody>
                  <a:tcPr marL="9525" marR="9525" marT="9525" marB="9525" anchor="ctr"/>
                </a:tc>
                <a:tc>
                  <a:txBody>
                    <a:bodyPr/>
                    <a:lstStyle/>
                    <a:p>
                      <a:pPr algn="r" fontAlgn="ctr"/>
                      <a:r>
                        <a:rPr lang="en-US" sz="1600" u="none" strike="noStrike" dirty="0">
                          <a:effectLst/>
                        </a:rPr>
                        <a:t>1,547,377</a:t>
                      </a:r>
                      <a:endParaRPr lang="en-US" sz="1600" b="0" i="0" u="none" strike="noStrike" dirty="0">
                        <a:solidFill>
                          <a:srgbClr val="000000"/>
                        </a:solidFill>
                        <a:effectLst/>
                        <a:latin typeface="Times New Roman"/>
                      </a:endParaRPr>
                    </a:p>
                  </a:txBody>
                  <a:tcPr marL="9525" marR="9525" marT="9525" marB="9525" anchor="ctr"/>
                </a:tc>
              </a:tr>
              <a:tr h="786996">
                <a:tc>
                  <a:txBody>
                    <a:bodyPr/>
                    <a:lstStyle/>
                    <a:p>
                      <a:pPr algn="l" fontAlgn="ctr"/>
                      <a:r>
                        <a:rPr lang="en-US" sz="1600" u="sng" strike="noStrike" dirty="0">
                          <a:effectLst/>
                          <a:hlinkClick r:id="rId12" tooltip="North Central Province, Sri Lanka"/>
                        </a:rPr>
                        <a:t>North Central </a:t>
                      </a:r>
                      <a:endParaRPr lang="en-US" sz="1600" b="0" i="0" u="sng" strike="noStrike" dirty="0">
                        <a:solidFill>
                          <a:srgbClr val="0000FF"/>
                        </a:solidFill>
                        <a:effectLst/>
                        <a:latin typeface="Calibri"/>
                      </a:endParaRPr>
                    </a:p>
                  </a:txBody>
                  <a:tcPr marL="9525" marR="9525" marT="9525" marB="9525" anchor="ctr">
                    <a:noFill/>
                  </a:tcPr>
                </a:tc>
                <a:tc>
                  <a:txBody>
                    <a:bodyPr/>
                    <a:lstStyle/>
                    <a:p>
                      <a:pPr algn="l" fontAlgn="ctr"/>
                      <a:r>
                        <a:rPr lang="en-US" sz="1600" u="sng" strike="noStrike">
                          <a:effectLst/>
                          <a:hlinkClick r:id="rId13" tooltip="Anuradhapura"/>
                        </a:rPr>
                        <a:t>Anuradhapura </a:t>
                      </a:r>
                      <a:endParaRPr lang="en-US" sz="1600" b="0" i="0" u="sng" strike="noStrike">
                        <a:solidFill>
                          <a:srgbClr val="0000FF"/>
                        </a:solidFill>
                        <a:effectLst/>
                        <a:latin typeface="Calibri"/>
                      </a:endParaRPr>
                    </a:p>
                  </a:txBody>
                  <a:tcPr marL="9525" marR="9525" marT="9525" marB="9525" anchor="ctr"/>
                </a:tc>
                <a:tc>
                  <a:txBody>
                    <a:bodyPr/>
                    <a:lstStyle/>
                    <a:p>
                      <a:pPr algn="r" fontAlgn="ctr"/>
                      <a:r>
                        <a:rPr lang="en-US" sz="1600" u="none" strike="noStrike" dirty="0">
                          <a:effectLst/>
                        </a:rPr>
                        <a:t>10,714</a:t>
                      </a:r>
                      <a:endParaRPr lang="en-US" sz="1600" b="0" i="0" u="none" strike="noStrike" dirty="0">
                        <a:solidFill>
                          <a:srgbClr val="000000"/>
                        </a:solidFill>
                        <a:effectLst/>
                        <a:latin typeface="Times New Roman"/>
                      </a:endParaRPr>
                    </a:p>
                  </a:txBody>
                  <a:tcPr marL="9525" marR="9525" marT="9525" marB="9525" anchor="ctr"/>
                </a:tc>
                <a:tc>
                  <a:txBody>
                    <a:bodyPr/>
                    <a:lstStyle/>
                    <a:p>
                      <a:pPr algn="r" fontAlgn="ctr"/>
                      <a:r>
                        <a:rPr lang="en-US" sz="1600" u="none" strike="noStrike" dirty="0">
                          <a:effectLst/>
                        </a:rPr>
                        <a:t>4,137</a:t>
                      </a:r>
                      <a:endParaRPr lang="en-US" sz="1600" b="0" i="0" u="none" strike="noStrike" dirty="0">
                        <a:solidFill>
                          <a:srgbClr val="000000"/>
                        </a:solidFill>
                        <a:effectLst/>
                        <a:latin typeface="Times New Roman"/>
                      </a:endParaRPr>
                    </a:p>
                  </a:txBody>
                  <a:tcPr marL="9525" marR="9525" marT="9525" marB="9525" anchor="ctr"/>
                </a:tc>
                <a:tc>
                  <a:txBody>
                    <a:bodyPr/>
                    <a:lstStyle/>
                    <a:p>
                      <a:pPr algn="r" fontAlgn="ctr"/>
                      <a:r>
                        <a:rPr lang="en-US" sz="1600" u="none" strike="noStrike">
                          <a:effectLst/>
                        </a:rPr>
                        <a:t>1,259,421</a:t>
                      </a:r>
                      <a:endParaRPr lang="en-US" sz="1600" b="0" i="0" u="none" strike="noStrike">
                        <a:solidFill>
                          <a:srgbClr val="000000"/>
                        </a:solidFill>
                        <a:effectLst/>
                        <a:latin typeface="Times New Roman"/>
                      </a:endParaRPr>
                    </a:p>
                  </a:txBody>
                  <a:tcPr marL="9525" marR="9525" marT="9525" marB="9525" anchor="ctr"/>
                </a:tc>
              </a:tr>
              <a:tr h="393499">
                <a:tc>
                  <a:txBody>
                    <a:bodyPr/>
                    <a:lstStyle/>
                    <a:p>
                      <a:pPr algn="l" fontAlgn="ctr"/>
                      <a:r>
                        <a:rPr lang="en-US" sz="1600" u="sng" strike="noStrike" dirty="0">
                          <a:effectLst/>
                          <a:hlinkClick r:id="rId14" tooltip="Northern Province, Sri Lanka"/>
                        </a:rPr>
                        <a:t>Northern </a:t>
                      </a:r>
                      <a:endParaRPr lang="en-US" sz="1600" b="0" i="0" u="sng" strike="noStrike" dirty="0">
                        <a:solidFill>
                          <a:srgbClr val="0000FF"/>
                        </a:solidFill>
                        <a:effectLst/>
                        <a:latin typeface="Calibri"/>
                      </a:endParaRPr>
                    </a:p>
                  </a:txBody>
                  <a:tcPr marL="9525" marR="9525" marT="9525" marB="9525" anchor="ctr">
                    <a:noFill/>
                  </a:tcPr>
                </a:tc>
                <a:tc>
                  <a:txBody>
                    <a:bodyPr/>
                    <a:lstStyle/>
                    <a:p>
                      <a:pPr algn="l" fontAlgn="ctr"/>
                      <a:r>
                        <a:rPr lang="en-US" sz="1600" u="sng" strike="noStrike">
                          <a:effectLst/>
                          <a:hlinkClick r:id="rId15" tooltip="Jaffna"/>
                        </a:rPr>
                        <a:t>Jaffna </a:t>
                      </a:r>
                      <a:endParaRPr lang="en-US" sz="1600" b="0" i="0" u="sng" strike="noStrike">
                        <a:solidFill>
                          <a:srgbClr val="0000FF"/>
                        </a:solidFill>
                        <a:effectLst/>
                        <a:latin typeface="Calibri"/>
                      </a:endParaRPr>
                    </a:p>
                  </a:txBody>
                  <a:tcPr marL="9525" marR="9525" marT="9525" marB="9525" anchor="ctr"/>
                </a:tc>
                <a:tc>
                  <a:txBody>
                    <a:bodyPr/>
                    <a:lstStyle/>
                    <a:p>
                      <a:pPr algn="r" fontAlgn="ctr"/>
                      <a:r>
                        <a:rPr lang="en-US" sz="1600" u="none" strike="noStrike">
                          <a:effectLst/>
                        </a:rPr>
                        <a:t>8,884</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a:effectLst/>
                        </a:rPr>
                        <a:t>3,430</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dirty="0">
                          <a:effectLst/>
                        </a:rPr>
                        <a:t>1,060,023</a:t>
                      </a:r>
                      <a:endParaRPr lang="en-US" sz="1600" b="0" i="0" u="none" strike="noStrike" dirty="0">
                        <a:solidFill>
                          <a:srgbClr val="000000"/>
                        </a:solidFill>
                        <a:effectLst/>
                        <a:latin typeface="Times New Roman"/>
                      </a:endParaRPr>
                    </a:p>
                  </a:txBody>
                  <a:tcPr marL="9525" marR="9525" marT="9525" marB="9525" anchor="ctr"/>
                </a:tc>
              </a:tr>
              <a:tr h="786996">
                <a:tc>
                  <a:txBody>
                    <a:bodyPr/>
                    <a:lstStyle/>
                    <a:p>
                      <a:pPr algn="l" fontAlgn="ctr"/>
                      <a:r>
                        <a:rPr lang="en-US" sz="1600" u="sng" strike="noStrike" dirty="0">
                          <a:effectLst/>
                          <a:hlinkClick r:id="rId16" tooltip="North Western Province, Sri Lanka"/>
                        </a:rPr>
                        <a:t>North Western </a:t>
                      </a:r>
                      <a:endParaRPr lang="en-US" sz="1600" b="0" i="0" u="sng" strike="noStrike" dirty="0">
                        <a:solidFill>
                          <a:srgbClr val="0000FF"/>
                        </a:solidFill>
                        <a:effectLst/>
                        <a:latin typeface="Calibri"/>
                      </a:endParaRPr>
                    </a:p>
                  </a:txBody>
                  <a:tcPr marL="9525" marR="9525" marT="9525" marB="9525" anchor="ctr">
                    <a:noFill/>
                  </a:tcPr>
                </a:tc>
                <a:tc>
                  <a:txBody>
                    <a:bodyPr/>
                    <a:lstStyle/>
                    <a:p>
                      <a:pPr algn="l" fontAlgn="ctr"/>
                      <a:r>
                        <a:rPr lang="en-US" sz="1600" u="sng" strike="noStrike">
                          <a:effectLst/>
                          <a:hlinkClick r:id="rId17" tooltip="Kurunegala"/>
                        </a:rPr>
                        <a:t>Kurunegala </a:t>
                      </a:r>
                      <a:endParaRPr lang="en-US" sz="1600" b="0" i="0" u="sng" strike="noStrike">
                        <a:solidFill>
                          <a:srgbClr val="0000FF"/>
                        </a:solidFill>
                        <a:effectLst/>
                        <a:latin typeface="Calibri"/>
                      </a:endParaRPr>
                    </a:p>
                  </a:txBody>
                  <a:tcPr marL="9525" marR="9525" marT="9525" marB="9525" anchor="ctr"/>
                </a:tc>
                <a:tc>
                  <a:txBody>
                    <a:bodyPr/>
                    <a:lstStyle/>
                    <a:p>
                      <a:pPr algn="r" fontAlgn="ctr"/>
                      <a:r>
                        <a:rPr lang="en-US" sz="1600" u="none" strike="noStrike">
                          <a:effectLst/>
                        </a:rPr>
                        <a:t>7,812</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a:effectLst/>
                        </a:rPr>
                        <a:t>3,016</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dirty="0">
                          <a:effectLst/>
                        </a:rPr>
                        <a:t>2,372,185</a:t>
                      </a:r>
                      <a:endParaRPr lang="en-US" sz="1600" b="0" i="0" u="none" strike="noStrike" dirty="0">
                        <a:solidFill>
                          <a:srgbClr val="000000"/>
                        </a:solidFill>
                        <a:effectLst/>
                        <a:latin typeface="Times New Roman"/>
                      </a:endParaRPr>
                    </a:p>
                  </a:txBody>
                  <a:tcPr marL="9525" marR="9525" marT="9525" marB="9525" anchor="ctr"/>
                </a:tc>
              </a:tr>
              <a:tr h="786996">
                <a:tc>
                  <a:txBody>
                    <a:bodyPr/>
                    <a:lstStyle/>
                    <a:p>
                      <a:pPr algn="l" fontAlgn="ctr"/>
                      <a:r>
                        <a:rPr lang="en-US" sz="1600" u="sng" strike="noStrike" dirty="0" err="1">
                          <a:effectLst/>
                          <a:hlinkClick r:id="rId18" tooltip="Sabaragamuwa Province"/>
                        </a:rPr>
                        <a:t>Sabaragamuwa</a:t>
                      </a:r>
                      <a:r>
                        <a:rPr lang="en-US" sz="1600" u="sng" strike="noStrike" dirty="0">
                          <a:effectLst/>
                          <a:hlinkClick r:id="rId18" tooltip="Sabaragamuwa Province"/>
                        </a:rPr>
                        <a:t> </a:t>
                      </a:r>
                      <a:endParaRPr lang="en-US" sz="1600" b="0" i="0" u="sng" strike="noStrike" dirty="0">
                        <a:solidFill>
                          <a:srgbClr val="0000FF"/>
                        </a:solidFill>
                        <a:effectLst/>
                        <a:latin typeface="Calibri"/>
                      </a:endParaRPr>
                    </a:p>
                  </a:txBody>
                  <a:tcPr marL="9525" marR="9525" marT="9525" marB="9525" anchor="ctr">
                    <a:noFill/>
                  </a:tcPr>
                </a:tc>
                <a:tc>
                  <a:txBody>
                    <a:bodyPr/>
                    <a:lstStyle/>
                    <a:p>
                      <a:pPr algn="l" fontAlgn="ctr"/>
                      <a:r>
                        <a:rPr lang="en-US" sz="1600" u="sng" strike="noStrike">
                          <a:effectLst/>
                          <a:hlinkClick r:id="rId19" tooltip="Ratnapura"/>
                        </a:rPr>
                        <a:t>Ratnapura </a:t>
                      </a:r>
                      <a:endParaRPr lang="en-US" sz="1600" b="0" i="0" u="sng" strike="noStrike">
                        <a:solidFill>
                          <a:srgbClr val="0000FF"/>
                        </a:solidFill>
                        <a:effectLst/>
                        <a:latin typeface="Calibri"/>
                      </a:endParaRPr>
                    </a:p>
                  </a:txBody>
                  <a:tcPr marL="9525" marR="9525" marT="9525" marB="9525" anchor="ctr"/>
                </a:tc>
                <a:tc>
                  <a:txBody>
                    <a:bodyPr/>
                    <a:lstStyle/>
                    <a:p>
                      <a:pPr algn="r" fontAlgn="ctr"/>
                      <a:r>
                        <a:rPr lang="en-US" sz="1600" u="none" strike="noStrike">
                          <a:effectLst/>
                        </a:rPr>
                        <a:t>4,902</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a:effectLst/>
                        </a:rPr>
                        <a:t>1,893</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dirty="0">
                          <a:effectLst/>
                        </a:rPr>
                        <a:t>1,919,478</a:t>
                      </a:r>
                      <a:endParaRPr lang="en-US" sz="1600" b="0" i="0" u="none" strike="noStrike" dirty="0">
                        <a:solidFill>
                          <a:srgbClr val="000000"/>
                        </a:solidFill>
                        <a:effectLst/>
                        <a:latin typeface="Times New Roman"/>
                      </a:endParaRPr>
                    </a:p>
                  </a:txBody>
                  <a:tcPr marL="9525" marR="9525" marT="9525" marB="9525" anchor="ctr"/>
                </a:tc>
              </a:tr>
              <a:tr h="393499">
                <a:tc>
                  <a:txBody>
                    <a:bodyPr/>
                    <a:lstStyle/>
                    <a:p>
                      <a:pPr algn="l" fontAlgn="ctr"/>
                      <a:r>
                        <a:rPr lang="en-US" sz="1600" u="sng" strike="noStrike" dirty="0">
                          <a:effectLst/>
                          <a:hlinkClick r:id="rId20" tooltip="Southern Province, Sri Lanka"/>
                        </a:rPr>
                        <a:t>Southern </a:t>
                      </a:r>
                      <a:endParaRPr lang="en-US" sz="1600" b="0" i="0" u="sng" strike="noStrike" dirty="0">
                        <a:solidFill>
                          <a:srgbClr val="0000FF"/>
                        </a:solidFill>
                        <a:effectLst/>
                        <a:latin typeface="Calibri"/>
                      </a:endParaRPr>
                    </a:p>
                  </a:txBody>
                  <a:tcPr marL="9525" marR="9525" marT="9525" marB="9525" anchor="ctr">
                    <a:noFill/>
                  </a:tcPr>
                </a:tc>
                <a:tc>
                  <a:txBody>
                    <a:bodyPr/>
                    <a:lstStyle/>
                    <a:p>
                      <a:pPr algn="l" fontAlgn="ctr"/>
                      <a:r>
                        <a:rPr lang="en-US" sz="1600" u="sng" strike="noStrike">
                          <a:effectLst/>
                          <a:hlinkClick r:id="rId21" tooltip="Galle"/>
                        </a:rPr>
                        <a:t>Galle </a:t>
                      </a:r>
                      <a:endParaRPr lang="en-US" sz="1600" b="0" i="0" u="sng" strike="noStrike">
                        <a:solidFill>
                          <a:srgbClr val="0000FF"/>
                        </a:solidFill>
                        <a:effectLst/>
                        <a:latin typeface="Calibri"/>
                      </a:endParaRPr>
                    </a:p>
                  </a:txBody>
                  <a:tcPr marL="9525" marR="9525" marT="9525" marB="9525" anchor="ctr"/>
                </a:tc>
                <a:tc>
                  <a:txBody>
                    <a:bodyPr/>
                    <a:lstStyle/>
                    <a:p>
                      <a:pPr algn="r" fontAlgn="ctr"/>
                      <a:r>
                        <a:rPr lang="en-US" sz="1600" u="none" strike="noStrike">
                          <a:effectLst/>
                        </a:rPr>
                        <a:t>5,559</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a:effectLst/>
                        </a:rPr>
                        <a:t>2,146</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dirty="0">
                          <a:effectLst/>
                        </a:rPr>
                        <a:t>2,465,626</a:t>
                      </a:r>
                      <a:endParaRPr lang="en-US" sz="1600" b="0" i="0" u="none" strike="noStrike" dirty="0">
                        <a:solidFill>
                          <a:srgbClr val="000000"/>
                        </a:solidFill>
                        <a:effectLst/>
                        <a:latin typeface="Times New Roman"/>
                      </a:endParaRPr>
                    </a:p>
                  </a:txBody>
                  <a:tcPr marL="9525" marR="9525" marT="9525" marB="9525" anchor="ctr"/>
                </a:tc>
              </a:tr>
              <a:tr h="393499">
                <a:tc>
                  <a:txBody>
                    <a:bodyPr/>
                    <a:lstStyle/>
                    <a:p>
                      <a:pPr algn="l" fontAlgn="ctr"/>
                      <a:r>
                        <a:rPr lang="en-US" sz="1600" u="sng" strike="noStrike" dirty="0" err="1">
                          <a:effectLst/>
                          <a:hlinkClick r:id="rId22" tooltip="Uva Province"/>
                        </a:rPr>
                        <a:t>Uva</a:t>
                      </a:r>
                      <a:r>
                        <a:rPr lang="en-US" sz="1600" u="sng" strike="noStrike" dirty="0">
                          <a:effectLst/>
                          <a:hlinkClick r:id="rId22" tooltip="Uva Province"/>
                        </a:rPr>
                        <a:t> </a:t>
                      </a:r>
                      <a:endParaRPr lang="en-US" sz="1600" b="0" i="0" u="sng" strike="noStrike" dirty="0">
                        <a:solidFill>
                          <a:srgbClr val="0000FF"/>
                        </a:solidFill>
                        <a:effectLst/>
                        <a:latin typeface="Calibri"/>
                      </a:endParaRPr>
                    </a:p>
                  </a:txBody>
                  <a:tcPr marL="9525" marR="9525" marT="9525" marB="9525" anchor="ctr">
                    <a:noFill/>
                  </a:tcPr>
                </a:tc>
                <a:tc>
                  <a:txBody>
                    <a:bodyPr/>
                    <a:lstStyle/>
                    <a:p>
                      <a:pPr algn="l" fontAlgn="ctr"/>
                      <a:r>
                        <a:rPr lang="en-US" sz="1600" u="sng" strike="noStrike">
                          <a:effectLst/>
                          <a:hlinkClick r:id="rId23" tooltip="Badulla"/>
                        </a:rPr>
                        <a:t>Badulla </a:t>
                      </a:r>
                      <a:endParaRPr lang="en-US" sz="1600" b="0" i="0" u="sng" strike="noStrike">
                        <a:solidFill>
                          <a:srgbClr val="0000FF"/>
                        </a:solidFill>
                        <a:effectLst/>
                        <a:latin typeface="Calibri"/>
                      </a:endParaRPr>
                    </a:p>
                  </a:txBody>
                  <a:tcPr marL="9525" marR="9525" marT="9525" marB="9525" anchor="ctr"/>
                </a:tc>
                <a:tc>
                  <a:txBody>
                    <a:bodyPr/>
                    <a:lstStyle/>
                    <a:p>
                      <a:pPr algn="r" fontAlgn="ctr"/>
                      <a:r>
                        <a:rPr lang="en-US" sz="1600" u="none" strike="noStrike">
                          <a:effectLst/>
                        </a:rPr>
                        <a:t>8,488</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a:effectLst/>
                        </a:rPr>
                        <a:t>3,277</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dirty="0">
                          <a:effectLst/>
                        </a:rPr>
                        <a:t>1,259,419</a:t>
                      </a:r>
                      <a:endParaRPr lang="en-US" sz="1600" b="0" i="0" u="none" strike="noStrike" dirty="0">
                        <a:solidFill>
                          <a:srgbClr val="000000"/>
                        </a:solidFill>
                        <a:effectLst/>
                        <a:latin typeface="Times New Roman"/>
                      </a:endParaRPr>
                    </a:p>
                  </a:txBody>
                  <a:tcPr marL="9525" marR="9525" marT="9525" marB="9525" anchor="ctr"/>
                </a:tc>
              </a:tr>
              <a:tr h="393499">
                <a:tc>
                  <a:txBody>
                    <a:bodyPr/>
                    <a:lstStyle/>
                    <a:p>
                      <a:pPr algn="l" fontAlgn="ctr"/>
                      <a:r>
                        <a:rPr lang="en-US" sz="1600" u="sng" strike="noStrike" dirty="0">
                          <a:effectLst/>
                          <a:hlinkClick r:id="rId24" tooltip="Western Province, Sri Lanka"/>
                        </a:rPr>
                        <a:t>Western </a:t>
                      </a:r>
                      <a:endParaRPr lang="en-US" sz="1600" b="0" i="0" u="sng" strike="noStrike" dirty="0">
                        <a:solidFill>
                          <a:srgbClr val="0000FF"/>
                        </a:solidFill>
                        <a:effectLst/>
                        <a:latin typeface="Calibri"/>
                      </a:endParaRPr>
                    </a:p>
                  </a:txBody>
                  <a:tcPr marL="9525" marR="9525" marT="9525" marB="9525" anchor="ctr">
                    <a:noFill/>
                  </a:tcPr>
                </a:tc>
                <a:tc>
                  <a:txBody>
                    <a:bodyPr/>
                    <a:lstStyle/>
                    <a:p>
                      <a:pPr algn="l" fontAlgn="ctr"/>
                      <a:r>
                        <a:rPr lang="en-US" sz="1600" u="sng" strike="noStrike">
                          <a:effectLst/>
                          <a:hlinkClick r:id="rId25" tooltip="Colombo"/>
                        </a:rPr>
                        <a:t>Colombo </a:t>
                      </a:r>
                      <a:endParaRPr lang="en-US" sz="1600" b="0" i="0" u="sng" strike="noStrike">
                        <a:solidFill>
                          <a:srgbClr val="0000FF"/>
                        </a:solidFill>
                        <a:effectLst/>
                        <a:latin typeface="Calibri"/>
                      </a:endParaRPr>
                    </a:p>
                  </a:txBody>
                  <a:tcPr marL="9525" marR="9525" marT="9525" marB="9525" anchor="ctr"/>
                </a:tc>
                <a:tc>
                  <a:txBody>
                    <a:bodyPr/>
                    <a:lstStyle/>
                    <a:p>
                      <a:pPr algn="r" fontAlgn="ctr"/>
                      <a:r>
                        <a:rPr lang="en-US" sz="1600" u="none" strike="noStrike">
                          <a:effectLst/>
                        </a:rPr>
                        <a:t>3,709</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a:effectLst/>
                        </a:rPr>
                        <a:t>1,432</a:t>
                      </a:r>
                      <a:endParaRPr lang="en-US" sz="1600" b="0" i="0" u="none" strike="noStrike">
                        <a:solidFill>
                          <a:srgbClr val="000000"/>
                        </a:solidFill>
                        <a:effectLst/>
                        <a:latin typeface="Times New Roman"/>
                      </a:endParaRPr>
                    </a:p>
                  </a:txBody>
                  <a:tcPr marL="9525" marR="9525" marT="9525" marB="9525" anchor="ctr"/>
                </a:tc>
                <a:tc>
                  <a:txBody>
                    <a:bodyPr/>
                    <a:lstStyle/>
                    <a:p>
                      <a:pPr algn="r" fontAlgn="ctr"/>
                      <a:r>
                        <a:rPr lang="en-US" sz="1600" u="none" strike="noStrike" dirty="0">
                          <a:effectLst/>
                        </a:rPr>
                        <a:t>5,837,294</a:t>
                      </a:r>
                      <a:endParaRPr lang="en-US" sz="1600" b="0" i="0" u="none" strike="noStrike" dirty="0">
                        <a:solidFill>
                          <a:srgbClr val="000000"/>
                        </a:solidFill>
                        <a:effectLst/>
                        <a:latin typeface="Times New Roman"/>
                      </a:endParaRPr>
                    </a:p>
                  </a:txBody>
                  <a:tcPr marL="9525" marR="9525" marT="9525" marB="9525" anchor="ctr"/>
                </a:tc>
              </a:tr>
            </a:tbl>
          </a:graphicData>
        </a:graphic>
      </p:graphicFrame>
      <p:sp>
        <p:nvSpPr>
          <p:cNvPr id="2" name="テキスト ボックス 1"/>
          <p:cNvSpPr txBox="1"/>
          <p:nvPr/>
        </p:nvSpPr>
        <p:spPr>
          <a:xfrm>
            <a:off x="2339752" y="322263"/>
            <a:ext cx="4104456" cy="646331"/>
          </a:xfrm>
          <a:prstGeom prst="rect">
            <a:avLst/>
          </a:prstGeom>
          <a:noFill/>
        </p:spPr>
        <p:txBody>
          <a:bodyPr wrap="square" rtlCol="0">
            <a:spAutoFit/>
          </a:bodyPr>
          <a:lstStyle/>
          <a:p>
            <a:r>
              <a:rPr lang="en-US" dirty="0" smtClean="0"/>
              <a:t>Province and populations</a:t>
            </a:r>
          </a:p>
          <a:p>
            <a:r>
              <a:rPr lang="en-US" dirty="0" smtClean="0"/>
              <a:t> </a:t>
            </a:r>
            <a:endParaRPr lang="en-US" dirty="0"/>
          </a:p>
        </p:txBody>
      </p:sp>
      <p:sp>
        <p:nvSpPr>
          <p:cNvPr id="7" name="正方形/長方形 6"/>
          <p:cNvSpPr/>
          <p:nvPr/>
        </p:nvSpPr>
        <p:spPr>
          <a:xfrm>
            <a:off x="5004048" y="460762"/>
            <a:ext cx="726994" cy="369332"/>
          </a:xfrm>
          <a:prstGeom prst="rect">
            <a:avLst/>
          </a:prstGeom>
        </p:spPr>
        <p:txBody>
          <a:bodyPr wrap="none">
            <a:spAutoFit/>
          </a:bodyPr>
          <a:lstStyle/>
          <a:p>
            <a:r>
              <a:rPr lang="en-US" dirty="0"/>
              <a:t>*</a:t>
            </a:r>
            <a:r>
              <a:rPr lang="en-US" dirty="0" err="1"/>
              <a:t>Rf.W</a:t>
            </a:r>
            <a:endParaRPr lang="en-US" dirty="0"/>
          </a:p>
        </p:txBody>
      </p:sp>
      <p:sp>
        <p:nvSpPr>
          <p:cNvPr id="3" name="スライド番号プレースホルダー 2"/>
          <p:cNvSpPr>
            <a:spLocks noGrp="1"/>
          </p:cNvSpPr>
          <p:nvPr>
            <p:ph type="sldNum" sz="quarter" idx="12"/>
          </p:nvPr>
        </p:nvSpPr>
        <p:spPr/>
        <p:txBody>
          <a:bodyPr/>
          <a:lstStyle/>
          <a:p>
            <a:fld id="{4DE18846-026E-4D51-A672-99437492C653}" type="slidenum">
              <a:rPr lang="en-US" smtClean="0"/>
              <a:t>13</a:t>
            </a:fld>
            <a:endParaRPr lang="en-US" dirty="0"/>
          </a:p>
        </p:txBody>
      </p:sp>
    </p:spTree>
    <p:extLst>
      <p:ext uri="{BB962C8B-B14F-4D97-AF65-F5344CB8AC3E}">
        <p14:creationId xmlns:p14="http://schemas.microsoft.com/office/powerpoint/2010/main" val="94343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720080"/>
          </a:xfrm>
        </p:spPr>
        <p:txBody>
          <a:bodyPr>
            <a:normAutofit fontScale="90000"/>
          </a:bodyPr>
          <a:lstStyle/>
          <a:p>
            <a:r>
              <a:rPr lang="en-US" dirty="0" smtClean="0"/>
              <a:t>Sri Lanka Fundamentals</a:t>
            </a:r>
            <a:endParaRPr lang="en-US" dirty="0"/>
          </a:p>
        </p:txBody>
      </p:sp>
      <p:sp>
        <p:nvSpPr>
          <p:cNvPr id="3" name="コンテンツ プレースホルダー 2"/>
          <p:cNvSpPr>
            <a:spLocks noGrp="1"/>
          </p:cNvSpPr>
          <p:nvPr>
            <p:ph idx="1"/>
          </p:nvPr>
        </p:nvSpPr>
        <p:spPr>
          <a:xfrm>
            <a:off x="467544" y="980728"/>
            <a:ext cx="8229600" cy="4525963"/>
          </a:xfrm>
        </p:spPr>
        <p:txBody>
          <a:bodyPr/>
          <a:lstStyle/>
          <a:p>
            <a:r>
              <a:rPr lang="en-US" dirty="0" smtClean="0"/>
              <a:t>Sri Lanka`s Major Cities:</a:t>
            </a:r>
          </a:p>
          <a:p>
            <a:endParaRPr lang="en-US" dirty="0"/>
          </a:p>
        </p:txBody>
      </p:sp>
      <p:sp>
        <p:nvSpPr>
          <p:cNvPr id="4" name="正方形/長方形 3"/>
          <p:cNvSpPr/>
          <p:nvPr/>
        </p:nvSpPr>
        <p:spPr>
          <a:xfrm>
            <a:off x="8172400" y="6237311"/>
            <a:ext cx="726994" cy="369332"/>
          </a:xfrm>
          <a:prstGeom prst="rect">
            <a:avLst/>
          </a:prstGeom>
        </p:spPr>
        <p:txBody>
          <a:bodyPr wrap="none">
            <a:spAutoFit/>
          </a:bodyPr>
          <a:lstStyle/>
          <a:p>
            <a:r>
              <a:rPr lang="en-US" dirty="0"/>
              <a:t>*</a:t>
            </a:r>
            <a:r>
              <a:rPr lang="en-US" dirty="0" err="1"/>
              <a:t>Rf.W</a:t>
            </a:r>
            <a:endParaRPr 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556792"/>
            <a:ext cx="5328592" cy="4464496"/>
          </a:xfrm>
          <a:prstGeom prst="rect">
            <a:avLst/>
          </a:prstGeom>
        </p:spPr>
      </p:pic>
      <p:sp>
        <p:nvSpPr>
          <p:cNvPr id="5" name="スライド番号プレースホルダー 4"/>
          <p:cNvSpPr>
            <a:spLocks noGrp="1"/>
          </p:cNvSpPr>
          <p:nvPr>
            <p:ph type="sldNum" sz="quarter" idx="12"/>
          </p:nvPr>
        </p:nvSpPr>
        <p:spPr/>
        <p:txBody>
          <a:bodyPr/>
          <a:lstStyle/>
          <a:p>
            <a:fld id="{4DE18846-026E-4D51-A672-99437492C653}" type="slidenum">
              <a:rPr lang="en-US" smtClean="0"/>
              <a:t>14</a:t>
            </a:fld>
            <a:endParaRPr lang="en-US" dirty="0"/>
          </a:p>
        </p:txBody>
      </p:sp>
    </p:spTree>
    <p:extLst>
      <p:ext uri="{BB962C8B-B14F-4D97-AF65-F5344CB8AC3E}">
        <p14:creationId xmlns:p14="http://schemas.microsoft.com/office/powerpoint/2010/main" val="331618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30026972"/>
              </p:ext>
            </p:extLst>
          </p:nvPr>
        </p:nvGraphicFramePr>
        <p:xfrm>
          <a:off x="539552" y="1268760"/>
          <a:ext cx="8229600" cy="5136314"/>
        </p:xfrm>
        <a:graphic>
          <a:graphicData uri="http://schemas.openxmlformats.org/drawingml/2006/table">
            <a:tbl>
              <a:tblPr firstRow="1" firstCol="1" bandRow="1">
                <a:tableStyleId>{5C22544A-7EE6-4342-B048-85BDC9FD1C3A}</a:tableStyleId>
              </a:tblPr>
              <a:tblGrid>
                <a:gridCol w="1028700"/>
                <a:gridCol w="1028700"/>
                <a:gridCol w="1028700"/>
                <a:gridCol w="1028700"/>
                <a:gridCol w="1028700"/>
                <a:gridCol w="1028700"/>
                <a:gridCol w="1028700"/>
                <a:gridCol w="1028700"/>
              </a:tblGrid>
              <a:tr h="648072">
                <a:tc>
                  <a:txBody>
                    <a:bodyPr/>
                    <a:lstStyle/>
                    <a:p>
                      <a:pPr algn="ctr">
                        <a:lnSpc>
                          <a:spcPct val="115000"/>
                        </a:lnSpc>
                        <a:spcBef>
                          <a:spcPts val="1200"/>
                        </a:spcBef>
                        <a:spcAft>
                          <a:spcPts val="0"/>
                        </a:spcAft>
                      </a:pPr>
                      <a:r>
                        <a:rPr lang="en-US" sz="1050" u="sng" dirty="0">
                          <a:effectLst/>
                          <a:hlinkClick r:id="rId2" tooltip="List of cities in Sri Lanka"/>
                        </a:rPr>
                        <a:t>Rank</a:t>
                      </a:r>
                      <a:endParaRPr lang="en-US" sz="1100" dirty="0">
                        <a:effectLst/>
                        <a:latin typeface="Calibri"/>
                        <a:ea typeface="ＭＳ 明朝"/>
                        <a:cs typeface="Times New Roman"/>
                      </a:endParaRPr>
                    </a:p>
                  </a:txBody>
                  <a:tcPr marL="9525" marR="9525" marT="9525" marB="9525" anchor="ctr"/>
                </a:tc>
                <a:tc>
                  <a:txBody>
                    <a:bodyPr/>
                    <a:lstStyle/>
                    <a:p>
                      <a:pPr algn="ctr">
                        <a:lnSpc>
                          <a:spcPct val="115000"/>
                        </a:lnSpc>
                        <a:spcBef>
                          <a:spcPts val="1200"/>
                        </a:spcBef>
                        <a:spcAft>
                          <a:spcPts val="0"/>
                        </a:spcAft>
                      </a:pPr>
                      <a:r>
                        <a:rPr lang="en-US" sz="1050">
                          <a:effectLst/>
                        </a:rPr>
                        <a:t>City Name</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Bef>
                          <a:spcPts val="1200"/>
                        </a:spcBef>
                        <a:spcAft>
                          <a:spcPts val="0"/>
                        </a:spcAft>
                      </a:pPr>
                      <a:r>
                        <a:rPr lang="en-US" sz="1050" u="sng">
                          <a:effectLst/>
                          <a:hlinkClick r:id="rId3" tooltip="Provinces of Sri Lanka"/>
                        </a:rPr>
                        <a:t>Province</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Bef>
                          <a:spcPts val="1200"/>
                        </a:spcBef>
                        <a:spcAft>
                          <a:spcPts val="0"/>
                        </a:spcAft>
                      </a:pPr>
                      <a:r>
                        <a:rPr lang="en-US" sz="1050">
                          <a:effectLst/>
                        </a:rPr>
                        <a:t>Pop.</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Bef>
                          <a:spcPts val="1200"/>
                        </a:spcBef>
                        <a:spcAft>
                          <a:spcPts val="0"/>
                        </a:spcAft>
                      </a:pPr>
                      <a:r>
                        <a:rPr lang="en-US" sz="1050" u="sng">
                          <a:effectLst/>
                          <a:hlinkClick r:id="rId2" tooltip="List of cities in Sri Lanka"/>
                        </a:rPr>
                        <a:t>Rank</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Bef>
                          <a:spcPts val="1200"/>
                        </a:spcBef>
                        <a:spcAft>
                          <a:spcPts val="0"/>
                        </a:spcAft>
                      </a:pPr>
                      <a:r>
                        <a:rPr lang="en-US" sz="1050">
                          <a:effectLst/>
                        </a:rPr>
                        <a:t>City Name</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Bef>
                          <a:spcPts val="1200"/>
                        </a:spcBef>
                        <a:spcAft>
                          <a:spcPts val="0"/>
                        </a:spcAft>
                      </a:pPr>
                      <a:r>
                        <a:rPr lang="en-US" sz="1050" u="sng">
                          <a:effectLst/>
                          <a:hlinkClick r:id="rId3" tooltip="Provinces of Sri Lanka"/>
                        </a:rPr>
                        <a:t>Province</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Bef>
                          <a:spcPts val="1200"/>
                        </a:spcBef>
                        <a:spcAft>
                          <a:spcPts val="0"/>
                        </a:spcAft>
                      </a:pPr>
                      <a:r>
                        <a:rPr lang="en-US" sz="1050" dirty="0">
                          <a:effectLst/>
                        </a:rPr>
                        <a:t>Pop.</a:t>
                      </a:r>
                      <a:endParaRPr lang="en-US" sz="1100" dirty="0">
                        <a:effectLst/>
                        <a:latin typeface="Calibri"/>
                        <a:ea typeface="ＭＳ 明朝"/>
                        <a:cs typeface="Times New Roman"/>
                      </a:endParaRPr>
                    </a:p>
                  </a:txBody>
                  <a:tcPr marL="9525" marR="9525" marT="9525" marB="9525" anchor="ctr"/>
                </a:tc>
              </a:tr>
              <a:tr h="288032">
                <a:tc>
                  <a:txBody>
                    <a:bodyPr/>
                    <a:lstStyle/>
                    <a:p>
                      <a:pPr algn="ctr">
                        <a:lnSpc>
                          <a:spcPct val="115000"/>
                        </a:lnSpc>
                        <a:spcAft>
                          <a:spcPts val="0"/>
                        </a:spcAft>
                      </a:pPr>
                      <a:r>
                        <a:rPr lang="en-US" sz="1050" dirty="0">
                          <a:effectLst/>
                        </a:rPr>
                        <a:t>1</a:t>
                      </a:r>
                      <a:endParaRPr lang="en-US" sz="1100" dirty="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dirty="0">
                          <a:effectLst/>
                          <a:hlinkClick r:id="rId4" tooltip="Colombo"/>
                        </a:rPr>
                        <a:t>Colombo</a:t>
                      </a:r>
                      <a:endParaRPr lang="en-US" sz="1100" dirty="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561,314</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11</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6" tooltip="Galle"/>
                        </a:rPr>
                        <a:t>Galle</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7" tooltip="Southern Province, Sri Lanka"/>
                        </a:rPr>
                        <a:t>Southern </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86,333 </a:t>
                      </a:r>
                      <a:endParaRPr lang="en-US" sz="1100">
                        <a:effectLst/>
                        <a:latin typeface="Calibri"/>
                        <a:ea typeface="ＭＳ 明朝"/>
                        <a:cs typeface="Times New Roman"/>
                      </a:endParaRPr>
                    </a:p>
                  </a:txBody>
                  <a:tcPr marL="9525" marR="9525" marT="9525" marB="9525" anchor="ctr"/>
                </a:tc>
              </a:tr>
              <a:tr h="432048">
                <a:tc>
                  <a:txBody>
                    <a:bodyPr/>
                    <a:lstStyle/>
                    <a:p>
                      <a:pPr algn="ctr">
                        <a:lnSpc>
                          <a:spcPct val="115000"/>
                        </a:lnSpc>
                        <a:spcAft>
                          <a:spcPts val="0"/>
                        </a:spcAft>
                      </a:pPr>
                      <a:r>
                        <a:rPr lang="en-US" sz="1050">
                          <a:effectLst/>
                        </a:rPr>
                        <a:t>2</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8" tooltip="Kaduwela, Western Province"/>
                        </a:rPr>
                        <a:t>Kaduwela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252,041</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12</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9" tooltip="Batticaloa"/>
                        </a:rPr>
                        <a:t>Batticaloa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10" tooltip="Eastern Province, Sri Lanka"/>
                        </a:rPr>
                        <a:t>Eastern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86,227 </a:t>
                      </a:r>
                      <a:endParaRPr lang="en-US" sz="1100">
                        <a:effectLst/>
                        <a:latin typeface="Calibri"/>
                        <a:ea typeface="ＭＳ 明朝"/>
                        <a:cs typeface="Times New Roman"/>
                      </a:endParaRPr>
                    </a:p>
                  </a:txBody>
                  <a:tcPr marL="9525" marR="9525" marT="9525" marB="9525" anchor="ctr"/>
                </a:tc>
              </a:tr>
              <a:tr h="504056">
                <a:tc>
                  <a:txBody>
                    <a:bodyPr/>
                    <a:lstStyle/>
                    <a:p>
                      <a:pPr algn="ctr">
                        <a:lnSpc>
                          <a:spcPct val="115000"/>
                        </a:lnSpc>
                        <a:spcAft>
                          <a:spcPts val="0"/>
                        </a:spcAft>
                      </a:pPr>
                      <a:r>
                        <a:rPr lang="en-US" sz="1050">
                          <a:effectLst/>
                        </a:rPr>
                        <a:t>3</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11" tooltip="Maharagama"/>
                        </a:rPr>
                        <a:t>Maharagama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196,423</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13</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12" tooltip="Jaffna"/>
                        </a:rPr>
                        <a:t>Jaffna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13" tooltip="Northern Province, Sri Lanka"/>
                        </a:rPr>
                        <a:t>Northern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80,829 </a:t>
                      </a:r>
                      <a:endParaRPr lang="en-US" sz="1100">
                        <a:effectLst/>
                        <a:latin typeface="Calibri"/>
                        <a:ea typeface="ＭＳ 明朝"/>
                        <a:cs typeface="Times New Roman"/>
                      </a:endParaRPr>
                    </a:p>
                  </a:txBody>
                  <a:tcPr marL="9525" marR="9525" marT="9525" marB="9525" anchor="ctr"/>
                </a:tc>
              </a:tr>
              <a:tr h="288032">
                <a:tc>
                  <a:txBody>
                    <a:bodyPr/>
                    <a:lstStyle/>
                    <a:p>
                      <a:pPr algn="ctr">
                        <a:lnSpc>
                          <a:spcPct val="115000"/>
                        </a:lnSpc>
                        <a:spcAft>
                          <a:spcPts val="0"/>
                        </a:spcAft>
                      </a:pPr>
                      <a:r>
                        <a:rPr lang="en-US" sz="1050">
                          <a:effectLst/>
                        </a:rPr>
                        <a:t>4</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14" tooltip="Kesbewa"/>
                        </a:rPr>
                        <a:t>Kesbewa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185,122</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14</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15" tooltip="Matara, Sri Lanka"/>
                        </a:rPr>
                        <a:t>Matara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7" tooltip="Southern Province, Sri Lanka"/>
                        </a:rPr>
                        <a:t>Southern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74,193 </a:t>
                      </a:r>
                      <a:endParaRPr lang="en-US" sz="1100">
                        <a:effectLst/>
                        <a:latin typeface="Calibri"/>
                        <a:ea typeface="ＭＳ 明朝"/>
                        <a:cs typeface="Times New Roman"/>
                      </a:endParaRPr>
                    </a:p>
                  </a:txBody>
                  <a:tcPr marL="9525" marR="9525" marT="9525" marB="9525" anchor="ctr"/>
                </a:tc>
              </a:tr>
              <a:tr h="504056">
                <a:tc>
                  <a:txBody>
                    <a:bodyPr/>
                    <a:lstStyle/>
                    <a:p>
                      <a:pPr algn="ctr">
                        <a:lnSpc>
                          <a:spcPct val="115000"/>
                        </a:lnSpc>
                        <a:spcAft>
                          <a:spcPts val="0"/>
                        </a:spcAft>
                      </a:pPr>
                      <a:r>
                        <a:rPr lang="en-US" sz="1050">
                          <a:effectLst/>
                        </a:rPr>
                        <a:t>5</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16" tooltip="Dehiwala-Mount Lavinia"/>
                        </a:rPr>
                        <a:t>Dehiwala-Mount Lavinia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184,468</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15</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17" tooltip="Gampaha"/>
                        </a:rPr>
                        <a:t>Gampaha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62,335 </a:t>
                      </a:r>
                      <a:endParaRPr lang="en-US" sz="1100">
                        <a:effectLst/>
                        <a:latin typeface="Calibri"/>
                        <a:ea typeface="ＭＳ 明朝"/>
                        <a:cs typeface="Times New Roman"/>
                      </a:endParaRPr>
                    </a:p>
                  </a:txBody>
                  <a:tcPr marL="9525" marR="9525" marT="9525" marB="9525" anchor="ctr"/>
                </a:tc>
              </a:tr>
              <a:tr h="432048">
                <a:tc>
                  <a:txBody>
                    <a:bodyPr/>
                    <a:lstStyle/>
                    <a:p>
                      <a:pPr algn="ctr">
                        <a:lnSpc>
                          <a:spcPct val="115000"/>
                        </a:lnSpc>
                        <a:spcAft>
                          <a:spcPts val="0"/>
                        </a:spcAft>
                      </a:pPr>
                      <a:r>
                        <a:rPr lang="en-US" sz="1050">
                          <a:effectLst/>
                        </a:rPr>
                        <a:t>6</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18" tooltip="Moratuwa"/>
                        </a:rPr>
                        <a:t>Moratuwa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168,280</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16</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19" tooltip="Katunayake"/>
                        </a:rPr>
                        <a:t>Katunayake</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60,915 </a:t>
                      </a:r>
                      <a:endParaRPr lang="en-US" sz="1100">
                        <a:effectLst/>
                        <a:latin typeface="Calibri"/>
                        <a:ea typeface="ＭＳ 明朝"/>
                        <a:cs typeface="Times New Roman"/>
                      </a:endParaRPr>
                    </a:p>
                  </a:txBody>
                  <a:tcPr marL="9525" marR="9525" marT="9525" marB="9525" anchor="ctr"/>
                </a:tc>
              </a:tr>
              <a:tr h="383786">
                <a:tc>
                  <a:txBody>
                    <a:bodyPr/>
                    <a:lstStyle/>
                    <a:p>
                      <a:pPr algn="ctr">
                        <a:lnSpc>
                          <a:spcPct val="115000"/>
                        </a:lnSpc>
                        <a:spcAft>
                          <a:spcPts val="0"/>
                        </a:spcAft>
                      </a:pPr>
                      <a:r>
                        <a:rPr lang="en-US" sz="1050">
                          <a:effectLst/>
                        </a:rPr>
                        <a:t>7</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20" tooltip="Negombo"/>
                        </a:rPr>
                        <a:t>Negombo</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142,449</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17</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21" tooltip="Boralesgamuwa"/>
                        </a:rPr>
                        <a:t>Boralesgamuwa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60,110 </a:t>
                      </a:r>
                      <a:endParaRPr lang="en-US" sz="1100">
                        <a:effectLst/>
                        <a:latin typeface="Calibri"/>
                        <a:ea typeface="ＭＳ 明朝"/>
                        <a:cs typeface="Times New Roman"/>
                      </a:endParaRPr>
                    </a:p>
                  </a:txBody>
                  <a:tcPr marL="9525" marR="9525" marT="9525" marB="9525" anchor="ctr"/>
                </a:tc>
              </a:tr>
              <a:tr h="648072">
                <a:tc>
                  <a:txBody>
                    <a:bodyPr/>
                    <a:lstStyle/>
                    <a:p>
                      <a:pPr algn="ctr">
                        <a:lnSpc>
                          <a:spcPct val="115000"/>
                        </a:lnSpc>
                        <a:spcAft>
                          <a:spcPts val="0"/>
                        </a:spcAft>
                      </a:pPr>
                      <a:r>
                        <a:rPr lang="en-US" sz="1050">
                          <a:effectLst/>
                        </a:rPr>
                        <a:t>8</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dirty="0">
                          <a:solidFill>
                            <a:srgbClr val="FF0000"/>
                          </a:solidFill>
                          <a:effectLst/>
                          <a:hlinkClick r:id="rId22" tooltip="Sri Jayawardenepura Kotte"/>
                        </a:rPr>
                        <a:t>Sri </a:t>
                      </a:r>
                      <a:r>
                        <a:rPr lang="en-US" sz="1050" u="sng" dirty="0" err="1">
                          <a:solidFill>
                            <a:srgbClr val="FF0000"/>
                          </a:solidFill>
                          <a:effectLst/>
                          <a:hlinkClick r:id="rId22" tooltip="Sri Jayawardenepura Kotte"/>
                        </a:rPr>
                        <a:t>Jayawardenepura</a:t>
                      </a:r>
                      <a:r>
                        <a:rPr lang="en-US" sz="1050" u="sng" dirty="0">
                          <a:solidFill>
                            <a:srgbClr val="FF0000"/>
                          </a:solidFill>
                          <a:effectLst/>
                          <a:hlinkClick r:id="rId22" tooltip="Sri Jayawardenepura Kotte"/>
                        </a:rPr>
                        <a:t> Kotte</a:t>
                      </a:r>
                      <a:endParaRPr lang="en-US" sz="1100" dirty="0">
                        <a:solidFill>
                          <a:srgbClr val="FF0000"/>
                        </a:solidFill>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107,925</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18</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23" tooltip="Kolonnawa"/>
                        </a:rPr>
                        <a:t>Kolonnawa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5" tooltip="Western Province, Sri Lanka"/>
                        </a:rPr>
                        <a:t>Western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60,044 </a:t>
                      </a:r>
                      <a:endParaRPr lang="en-US" sz="1100">
                        <a:effectLst/>
                        <a:latin typeface="Calibri"/>
                        <a:ea typeface="ＭＳ 明朝"/>
                        <a:cs typeface="Times New Roman"/>
                      </a:endParaRPr>
                    </a:p>
                  </a:txBody>
                  <a:tcPr marL="9525" marR="9525" marT="9525" marB="9525" anchor="ctr"/>
                </a:tc>
              </a:tr>
              <a:tr h="432048">
                <a:tc>
                  <a:txBody>
                    <a:bodyPr/>
                    <a:lstStyle/>
                    <a:p>
                      <a:pPr algn="ctr">
                        <a:lnSpc>
                          <a:spcPct val="115000"/>
                        </a:lnSpc>
                        <a:spcAft>
                          <a:spcPts val="0"/>
                        </a:spcAft>
                      </a:pPr>
                      <a:r>
                        <a:rPr lang="en-US" sz="1050">
                          <a:effectLst/>
                        </a:rPr>
                        <a:t>9</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dirty="0" err="1">
                          <a:effectLst/>
                          <a:hlinkClick r:id="rId24" tooltip="Kalmunai"/>
                        </a:rPr>
                        <a:t>Kalmunai</a:t>
                      </a:r>
                      <a:endParaRPr lang="en-US" sz="1100" dirty="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10" tooltip="Eastern Province, Sri Lanka"/>
                        </a:rPr>
                        <a:t>Eastern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99,893</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19</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25" tooltip="Anuradhapura"/>
                        </a:rPr>
                        <a:t>Anuradhapura</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26" tooltip="North Central Province, Sri Lanka"/>
                        </a:rPr>
                        <a:t>North Central</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50,595 </a:t>
                      </a:r>
                      <a:endParaRPr lang="en-US" sz="1100">
                        <a:effectLst/>
                        <a:latin typeface="Calibri"/>
                        <a:ea typeface="ＭＳ 明朝"/>
                        <a:cs typeface="Times New Roman"/>
                      </a:endParaRPr>
                    </a:p>
                  </a:txBody>
                  <a:tcPr marL="9525" marR="9525" marT="9525" marB="9525" anchor="ctr"/>
                </a:tc>
              </a:tr>
              <a:tr h="576064">
                <a:tc>
                  <a:txBody>
                    <a:bodyPr/>
                    <a:lstStyle/>
                    <a:p>
                      <a:pPr algn="ctr">
                        <a:lnSpc>
                          <a:spcPct val="115000"/>
                        </a:lnSpc>
                        <a:spcAft>
                          <a:spcPts val="0"/>
                        </a:spcAft>
                      </a:pPr>
                      <a:r>
                        <a:rPr lang="en-US" sz="1050">
                          <a:effectLst/>
                        </a:rPr>
                        <a:t>10</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dirty="0">
                          <a:solidFill>
                            <a:srgbClr val="FF0000"/>
                          </a:solidFill>
                          <a:effectLst/>
                          <a:hlinkClick r:id="rId27" tooltip="Kandy"/>
                        </a:rPr>
                        <a:t>Kandy</a:t>
                      </a:r>
                      <a:endParaRPr lang="en-US" sz="1100" dirty="0">
                        <a:solidFill>
                          <a:srgbClr val="FF0000"/>
                        </a:solidFill>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28" tooltip="Central Province, Sri Lanka"/>
                        </a:rPr>
                        <a:t>Central</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98,828</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a:effectLst/>
                        </a:rPr>
                        <a:t>20</a:t>
                      </a:r>
                      <a:endParaRPr lang="en-US" sz="1100">
                        <a:effectLst/>
                        <a:latin typeface="Calibri"/>
                        <a:ea typeface="ＭＳ 明朝"/>
                        <a:cs typeface="Times New Roman"/>
                      </a:endParaRPr>
                    </a:p>
                  </a:txBody>
                  <a:tcPr marL="9525" marR="9525" marT="9525" marB="9525" anchor="ctr"/>
                </a:tc>
                <a:tc>
                  <a:txBody>
                    <a:bodyPr/>
                    <a:lstStyle/>
                    <a:p>
                      <a:pPr>
                        <a:lnSpc>
                          <a:spcPct val="115000"/>
                        </a:lnSpc>
                        <a:spcAft>
                          <a:spcPts val="0"/>
                        </a:spcAft>
                      </a:pPr>
                      <a:r>
                        <a:rPr lang="en-US" sz="1050" u="sng">
                          <a:effectLst/>
                          <a:hlinkClick r:id="rId29" tooltip="Trincomalee"/>
                        </a:rPr>
                        <a:t>Trincomalee</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u="sng">
                          <a:effectLst/>
                          <a:hlinkClick r:id="rId10" tooltip="Eastern Province, Sri Lanka"/>
                        </a:rPr>
                        <a:t>Eastern</a:t>
                      </a:r>
                      <a:endParaRPr lang="en-US" sz="1100">
                        <a:effectLst/>
                        <a:latin typeface="Calibri"/>
                        <a:ea typeface="ＭＳ 明朝"/>
                        <a:cs typeface="Times New Roman"/>
                      </a:endParaRPr>
                    </a:p>
                  </a:txBody>
                  <a:tcPr marL="9525" marR="9525" marT="9525" marB="9525" anchor="ctr"/>
                </a:tc>
                <a:tc>
                  <a:txBody>
                    <a:bodyPr/>
                    <a:lstStyle/>
                    <a:p>
                      <a:pPr algn="ctr">
                        <a:lnSpc>
                          <a:spcPct val="115000"/>
                        </a:lnSpc>
                        <a:spcAft>
                          <a:spcPts val="0"/>
                        </a:spcAft>
                      </a:pPr>
                      <a:r>
                        <a:rPr lang="en-US" sz="1050" dirty="0">
                          <a:effectLst/>
                        </a:rPr>
                        <a:t>48,351 </a:t>
                      </a:r>
                      <a:endParaRPr lang="en-US" sz="1100" dirty="0">
                        <a:effectLst/>
                        <a:latin typeface="Calibri"/>
                        <a:ea typeface="ＭＳ 明朝"/>
                        <a:cs typeface="Times New Roman"/>
                      </a:endParaRPr>
                    </a:p>
                  </a:txBody>
                  <a:tcPr marL="9525" marR="9525" marT="9525" marB="9525" anchor="ctr"/>
                </a:tc>
              </a:tr>
            </a:tbl>
          </a:graphicData>
        </a:graphic>
      </p:graphicFrame>
      <p:sp>
        <p:nvSpPr>
          <p:cNvPr id="5" name="テキスト ボックス 4"/>
          <p:cNvSpPr txBox="1"/>
          <p:nvPr/>
        </p:nvSpPr>
        <p:spPr>
          <a:xfrm>
            <a:off x="3275856" y="404664"/>
            <a:ext cx="2592288" cy="369332"/>
          </a:xfrm>
          <a:prstGeom prst="rect">
            <a:avLst/>
          </a:prstGeom>
          <a:noFill/>
        </p:spPr>
        <p:txBody>
          <a:bodyPr wrap="square" rtlCol="0">
            <a:spAutoFit/>
          </a:bodyPr>
          <a:lstStyle/>
          <a:p>
            <a:r>
              <a:rPr lang="en-US" dirty="0" smtClean="0"/>
              <a:t>Sri Lanka`s Major Cities</a:t>
            </a:r>
            <a:endParaRPr lang="en-US" dirty="0"/>
          </a:p>
        </p:txBody>
      </p:sp>
      <p:sp>
        <p:nvSpPr>
          <p:cNvPr id="6" name="テキスト ボックス 5"/>
          <p:cNvSpPr txBox="1"/>
          <p:nvPr/>
        </p:nvSpPr>
        <p:spPr>
          <a:xfrm>
            <a:off x="4355976" y="949950"/>
            <a:ext cx="4464496" cy="307777"/>
          </a:xfrm>
          <a:prstGeom prst="rect">
            <a:avLst/>
          </a:prstGeom>
          <a:noFill/>
        </p:spPr>
        <p:txBody>
          <a:bodyPr wrap="square" rtlCol="0">
            <a:spAutoFit/>
          </a:bodyPr>
          <a:lstStyle/>
          <a:p>
            <a:r>
              <a:rPr lang="en-US" sz="1400" dirty="0" smtClean="0"/>
              <a:t>(2012 </a:t>
            </a:r>
            <a:r>
              <a:rPr lang="en-US" sz="1400" dirty="0"/>
              <a:t>Department of Census and Statistics </a:t>
            </a:r>
            <a:r>
              <a:rPr lang="en-US" sz="1400" dirty="0" smtClean="0"/>
              <a:t>enumeration) </a:t>
            </a:r>
            <a:endParaRPr lang="en-US" sz="1400" dirty="0"/>
          </a:p>
        </p:txBody>
      </p:sp>
      <p:sp>
        <p:nvSpPr>
          <p:cNvPr id="7" name="正方形/長方形 6"/>
          <p:cNvSpPr/>
          <p:nvPr/>
        </p:nvSpPr>
        <p:spPr>
          <a:xfrm>
            <a:off x="6012160" y="404664"/>
            <a:ext cx="726994" cy="369332"/>
          </a:xfrm>
          <a:prstGeom prst="rect">
            <a:avLst/>
          </a:prstGeom>
        </p:spPr>
        <p:txBody>
          <a:bodyPr wrap="none">
            <a:spAutoFit/>
          </a:bodyPr>
          <a:lstStyle/>
          <a:p>
            <a:r>
              <a:rPr lang="en-US" dirty="0"/>
              <a:t>*</a:t>
            </a:r>
            <a:r>
              <a:rPr lang="en-US" dirty="0" err="1"/>
              <a:t>Rf.W</a:t>
            </a:r>
            <a:endParaRPr lang="en-US" dirty="0"/>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15</a:t>
            </a:fld>
            <a:endParaRPr lang="en-US" dirty="0"/>
          </a:p>
        </p:txBody>
      </p:sp>
    </p:spTree>
    <p:extLst>
      <p:ext uri="{BB962C8B-B14F-4D97-AF65-F5344CB8AC3E}">
        <p14:creationId xmlns:p14="http://schemas.microsoft.com/office/powerpoint/2010/main" val="398237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92696"/>
            <a:ext cx="8229600" cy="5433467"/>
          </a:xfrm>
        </p:spPr>
        <p:txBody>
          <a:bodyPr>
            <a:normAutofit fontScale="92500" lnSpcReduction="20000"/>
          </a:bodyPr>
          <a:lstStyle/>
          <a:p>
            <a:pPr marL="0" indent="0">
              <a:buNone/>
            </a:pPr>
            <a:r>
              <a:rPr lang="en-US" sz="2800" dirty="0"/>
              <a:t> </a:t>
            </a:r>
            <a:r>
              <a:rPr lang="en-US" sz="2800" dirty="0" smtClean="0"/>
              <a:t>        </a:t>
            </a:r>
          </a:p>
          <a:p>
            <a:r>
              <a:rPr lang="en-US" sz="2800" dirty="0" smtClean="0"/>
              <a:t>Sri </a:t>
            </a:r>
            <a:r>
              <a:rPr lang="en-US" sz="2800" dirty="0" err="1"/>
              <a:t>Jayawardenepura</a:t>
            </a:r>
            <a:r>
              <a:rPr lang="en-US" sz="2800" dirty="0"/>
              <a:t> </a:t>
            </a:r>
            <a:r>
              <a:rPr lang="en-US" sz="2800" dirty="0" smtClean="0"/>
              <a:t>Kotte:</a:t>
            </a:r>
          </a:p>
          <a:p>
            <a:pPr marL="400050" lvl="1" indent="0">
              <a:buNone/>
            </a:pPr>
            <a:r>
              <a:rPr lang="en-US" sz="2000" dirty="0" smtClean="0"/>
              <a:t>Commonly </a:t>
            </a:r>
            <a:r>
              <a:rPr lang="en-US" sz="2000" dirty="0"/>
              <a:t>known as Kotte, is the official, </a:t>
            </a:r>
            <a:r>
              <a:rPr lang="en-US" sz="2000" dirty="0" smtClean="0"/>
              <a:t> administrative </a:t>
            </a:r>
            <a:r>
              <a:rPr lang="en-US" sz="2000" dirty="0"/>
              <a:t>capital of Sri Lanka. It is a satellite city and </a:t>
            </a:r>
            <a:r>
              <a:rPr lang="en-US" sz="2000" dirty="0" smtClean="0"/>
              <a:t>is located </a:t>
            </a:r>
            <a:r>
              <a:rPr lang="en-US" sz="2000" dirty="0"/>
              <a:t>within the urban area of Colombo</a:t>
            </a:r>
            <a:r>
              <a:rPr lang="en-US" sz="2000" dirty="0" smtClean="0"/>
              <a:t>.</a:t>
            </a:r>
          </a:p>
          <a:p>
            <a:r>
              <a:rPr lang="en-US" sz="2800" dirty="0" smtClean="0"/>
              <a:t>Colombo</a:t>
            </a:r>
            <a:r>
              <a:rPr lang="en-US" sz="2800" dirty="0"/>
              <a:t>: </a:t>
            </a:r>
            <a:endParaRPr lang="en-US" sz="2800" dirty="0" smtClean="0"/>
          </a:p>
          <a:p>
            <a:pPr marL="400050" lvl="1" indent="0">
              <a:buNone/>
            </a:pPr>
            <a:r>
              <a:rPr lang="en-US" sz="2000" dirty="0" smtClean="0"/>
              <a:t>Commercial </a:t>
            </a:r>
            <a:r>
              <a:rPr lang="en-US" sz="2000" dirty="0"/>
              <a:t>capital and largest city of Sri Lanka by population. According to the Brookings Institution, Colombo metropolitan area has a population of 5.6 </a:t>
            </a:r>
            <a:r>
              <a:rPr lang="en-US" sz="2000" dirty="0" smtClean="0"/>
              <a:t>million </a:t>
            </a:r>
            <a:r>
              <a:rPr lang="en-US" sz="2000" dirty="0"/>
              <a:t>and 752,993 in the city </a:t>
            </a:r>
            <a:r>
              <a:rPr lang="en-US" sz="2000" dirty="0" smtClean="0"/>
              <a:t>proper.</a:t>
            </a:r>
          </a:p>
          <a:p>
            <a:r>
              <a:rPr lang="en-US" sz="3000" dirty="0" smtClean="0"/>
              <a:t>Kandy:</a:t>
            </a:r>
          </a:p>
          <a:p>
            <a:pPr marL="400050" lvl="1" indent="0">
              <a:buNone/>
            </a:pPr>
            <a:r>
              <a:rPr lang="en-US" sz="2200" dirty="0" smtClean="0"/>
              <a:t>M</a:t>
            </a:r>
            <a:r>
              <a:rPr lang="en-US" sz="2000" dirty="0" smtClean="0"/>
              <a:t>ajor </a:t>
            </a:r>
            <a:r>
              <a:rPr lang="en-US" sz="2000" dirty="0"/>
              <a:t>city in Sri Lanka </a:t>
            </a:r>
            <a:r>
              <a:rPr lang="en-US" sz="2000" dirty="0" smtClean="0"/>
              <a:t> and is the capital of Central </a:t>
            </a:r>
            <a:r>
              <a:rPr lang="en-US" sz="2000" dirty="0"/>
              <a:t>Province. It was the last capital of the ancient kings' era of Sri Lanka</a:t>
            </a:r>
            <a:r>
              <a:rPr lang="en-US" sz="2000" dirty="0" smtClean="0"/>
              <a:t>. It  </a:t>
            </a:r>
            <a:r>
              <a:rPr lang="en-US" sz="2000" dirty="0"/>
              <a:t>is both an administrative and religious city </a:t>
            </a:r>
            <a:r>
              <a:rPr lang="en-US" sz="2000" dirty="0" smtClean="0"/>
              <a:t>, and </a:t>
            </a:r>
            <a:r>
              <a:rPr lang="en-US" sz="2000" dirty="0"/>
              <a:t>is the home of the Temple of the Tooth Relic (Sri </a:t>
            </a:r>
            <a:r>
              <a:rPr lang="en-US" sz="2000" dirty="0" err="1"/>
              <a:t>Dalada</a:t>
            </a:r>
            <a:r>
              <a:rPr lang="en-US" sz="2000" dirty="0"/>
              <a:t> </a:t>
            </a:r>
            <a:r>
              <a:rPr lang="en-US" sz="2000" dirty="0" err="1"/>
              <a:t>Maligawa</a:t>
            </a:r>
            <a:r>
              <a:rPr lang="en-US" sz="2000" dirty="0"/>
              <a:t>), one of the most sacred places of worship in the Buddhist world.  </a:t>
            </a:r>
            <a:endParaRPr lang="en-US" sz="2000" dirty="0" smtClean="0"/>
          </a:p>
          <a:p>
            <a:r>
              <a:rPr lang="en-US" sz="2400" dirty="0" smtClean="0"/>
              <a:t>Galle :</a:t>
            </a:r>
          </a:p>
          <a:p>
            <a:pPr marL="400050" lvl="1" indent="0">
              <a:buNone/>
            </a:pPr>
            <a:r>
              <a:rPr lang="en-US" sz="2000" dirty="0" smtClean="0"/>
              <a:t>It </a:t>
            </a:r>
            <a:r>
              <a:rPr lang="en-US" sz="2000" dirty="0"/>
              <a:t>is situated on the southwestern </a:t>
            </a:r>
            <a:r>
              <a:rPr lang="en-US" sz="2000" dirty="0" smtClean="0"/>
              <a:t>tip  </a:t>
            </a:r>
            <a:r>
              <a:rPr lang="en-US" sz="2000" dirty="0"/>
              <a:t>and  is the administrative capital of Southern </a:t>
            </a:r>
            <a:r>
              <a:rPr lang="en-US" sz="2000" dirty="0" smtClean="0"/>
              <a:t>Province. It </a:t>
            </a:r>
            <a:r>
              <a:rPr lang="en-US" sz="2000" dirty="0"/>
              <a:t>was once as the main port on the island before the arrival of Portuguese in the 16th century. </a:t>
            </a:r>
          </a:p>
        </p:txBody>
      </p:sp>
      <p:sp>
        <p:nvSpPr>
          <p:cNvPr id="4" name="テキスト ボックス 3"/>
          <p:cNvSpPr txBox="1"/>
          <p:nvPr/>
        </p:nvSpPr>
        <p:spPr>
          <a:xfrm>
            <a:off x="1835696" y="404664"/>
            <a:ext cx="4536504" cy="523220"/>
          </a:xfrm>
          <a:prstGeom prst="rect">
            <a:avLst/>
          </a:prstGeom>
          <a:noFill/>
          <a:ln>
            <a:solidFill>
              <a:schemeClr val="tx1"/>
            </a:solidFill>
          </a:ln>
        </p:spPr>
        <p:txBody>
          <a:bodyPr wrap="square" rtlCol="0">
            <a:spAutoFit/>
          </a:bodyPr>
          <a:lstStyle/>
          <a:p>
            <a:r>
              <a:rPr lang="en-US" sz="2800" dirty="0" smtClean="0"/>
              <a:t>Major Cities of Sri Lanka</a:t>
            </a:r>
            <a:endParaRPr lang="en-US" sz="2800" dirty="0"/>
          </a:p>
        </p:txBody>
      </p:sp>
      <p:sp>
        <p:nvSpPr>
          <p:cNvPr id="5" name="正方形/長方形 4"/>
          <p:cNvSpPr/>
          <p:nvPr/>
        </p:nvSpPr>
        <p:spPr>
          <a:xfrm>
            <a:off x="7884368" y="6093296"/>
            <a:ext cx="726994" cy="369332"/>
          </a:xfrm>
          <a:prstGeom prst="rect">
            <a:avLst/>
          </a:prstGeom>
        </p:spPr>
        <p:txBody>
          <a:bodyPr wrap="none">
            <a:spAutoFit/>
          </a:bodyPr>
          <a:lstStyle/>
          <a:p>
            <a:r>
              <a:rPr lang="en-US" dirty="0"/>
              <a:t>*</a:t>
            </a:r>
            <a:r>
              <a:rPr lang="en-US" dirty="0" err="1"/>
              <a:t>Rf.W</a:t>
            </a:r>
            <a:endParaRPr lang="en-US" dirty="0"/>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16</a:t>
            </a:fld>
            <a:endParaRPr lang="en-US" dirty="0"/>
          </a:p>
        </p:txBody>
      </p:sp>
    </p:spTree>
    <p:extLst>
      <p:ext uri="{BB962C8B-B14F-4D97-AF65-F5344CB8AC3E}">
        <p14:creationId xmlns:p14="http://schemas.microsoft.com/office/powerpoint/2010/main" val="236060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88640"/>
            <a:ext cx="8229600" cy="6192688"/>
          </a:xfrm>
        </p:spPr>
        <p:txBody>
          <a:bodyPr>
            <a:noAutofit/>
          </a:bodyPr>
          <a:lstStyle/>
          <a:p>
            <a:r>
              <a:rPr lang="en-US" sz="2400" dirty="0" smtClean="0"/>
              <a:t>Jaffna:</a:t>
            </a:r>
          </a:p>
          <a:p>
            <a:pPr marL="400050" lvl="1" indent="0">
              <a:buNone/>
            </a:pPr>
            <a:r>
              <a:rPr lang="en-US" sz="1800" dirty="0" smtClean="0"/>
              <a:t>It is the </a:t>
            </a:r>
            <a:r>
              <a:rPr lang="en-US" sz="1800" dirty="0"/>
              <a:t>capital city of the Northern </a:t>
            </a:r>
            <a:r>
              <a:rPr lang="en-US" sz="1800" dirty="0" smtClean="0"/>
              <a:t>Province.</a:t>
            </a:r>
            <a:r>
              <a:rPr lang="en-US" sz="1800" dirty="0"/>
              <a:t>　 Jaffna's suburb </a:t>
            </a:r>
            <a:r>
              <a:rPr lang="en-US" sz="1800" dirty="0" err="1"/>
              <a:t>Nallur</a:t>
            </a:r>
            <a:r>
              <a:rPr lang="en-US" sz="1800" dirty="0"/>
              <a:t>, served as the capital of the four-century-long medieval Jaffna Kingdom. The majority of the city's population are Sri Lankan Tamils 。Most Sri Lankan Tamils are Hindus followed by Christians, Muslims and a small Buddhist minority</a:t>
            </a:r>
            <a:r>
              <a:rPr lang="en-US" sz="1800" dirty="0" smtClean="0"/>
              <a:t>.</a:t>
            </a:r>
          </a:p>
          <a:p>
            <a:r>
              <a:rPr lang="en-US" sz="2400" dirty="0" smtClean="0"/>
              <a:t>Anuradhapura:</a:t>
            </a:r>
          </a:p>
          <a:p>
            <a:pPr marL="400050" lvl="1" indent="0">
              <a:buNone/>
            </a:pPr>
            <a:r>
              <a:rPr lang="en-US" sz="1800" dirty="0" smtClean="0"/>
              <a:t>It is </a:t>
            </a:r>
            <a:r>
              <a:rPr lang="en-US" sz="1800" dirty="0"/>
              <a:t>the capital city of North Central </a:t>
            </a:r>
            <a:r>
              <a:rPr lang="en-US" sz="1800" dirty="0" smtClean="0"/>
              <a:t>Province. It  </a:t>
            </a:r>
            <a:r>
              <a:rPr lang="en-US" sz="1800" dirty="0"/>
              <a:t>is one of the ancient capitals of Sri Lanka, famous for its well-preserved ruins of an ancient Sinhala civilization. </a:t>
            </a:r>
            <a:r>
              <a:rPr lang="en-US" sz="1800" dirty="0" smtClean="0"/>
              <a:t>It </a:t>
            </a:r>
            <a:r>
              <a:rPr lang="en-US" sz="1800" dirty="0"/>
              <a:t>is one of the oldest continuously inhabited cities in the world and one of the eight World Heritage Sites of Sri </a:t>
            </a:r>
            <a:r>
              <a:rPr lang="en-US" sz="1800" dirty="0" smtClean="0"/>
              <a:t>Lanka.</a:t>
            </a:r>
          </a:p>
          <a:p>
            <a:pPr marL="457200" indent="-457200"/>
            <a:r>
              <a:rPr lang="en-US" sz="2400" dirty="0" err="1" smtClean="0"/>
              <a:t>Kurunegala</a:t>
            </a:r>
            <a:r>
              <a:rPr lang="en-US" sz="2400" dirty="0" smtClean="0"/>
              <a:t> :</a:t>
            </a:r>
          </a:p>
          <a:p>
            <a:pPr marL="400050" lvl="1" indent="0">
              <a:buNone/>
            </a:pPr>
            <a:r>
              <a:rPr lang="en-US" sz="1800" dirty="0" smtClean="0"/>
              <a:t>It is </a:t>
            </a:r>
            <a:r>
              <a:rPr lang="en-US" sz="1800" dirty="0"/>
              <a:t>the capital city of the North Western </a:t>
            </a:r>
            <a:r>
              <a:rPr lang="en-US" sz="1800" dirty="0" smtClean="0"/>
              <a:t>Province. It was </a:t>
            </a:r>
            <a:r>
              <a:rPr lang="en-US" sz="1800" dirty="0"/>
              <a:t>an ancient royal capital for 50 </a:t>
            </a:r>
            <a:r>
              <a:rPr lang="en-US" sz="1800" dirty="0" smtClean="0"/>
              <a:t>years in end of </a:t>
            </a:r>
            <a:r>
              <a:rPr lang="en-US" sz="1800" dirty="0"/>
              <a:t>13th century to the start of the 14th century. </a:t>
            </a:r>
            <a:r>
              <a:rPr lang="en-US" sz="1800" dirty="0" smtClean="0"/>
              <a:t>There </a:t>
            </a:r>
            <a:r>
              <a:rPr lang="en-US" sz="1800" dirty="0"/>
              <a:t>are eight very noticeable large rocks that encircle and dominate the city. </a:t>
            </a:r>
            <a:r>
              <a:rPr lang="en-US" sz="1800" dirty="0" smtClean="0"/>
              <a:t>The </a:t>
            </a:r>
            <a:r>
              <a:rPr lang="en-US" sz="1800" dirty="0"/>
              <a:t>largest among them is </a:t>
            </a:r>
            <a:r>
              <a:rPr lang="en-US" sz="1800" dirty="0" err="1"/>
              <a:t>Ethagala</a:t>
            </a:r>
            <a:r>
              <a:rPr lang="en-US" sz="1800" dirty="0"/>
              <a:t> or the "Elephant Rock" </a:t>
            </a:r>
            <a:r>
              <a:rPr lang="en-US" sz="1800" dirty="0" smtClean="0"/>
              <a:t>reaches </a:t>
            </a:r>
            <a:r>
              <a:rPr lang="en-US" sz="1800" dirty="0"/>
              <a:t>325 meters. </a:t>
            </a:r>
            <a:endParaRPr lang="en-US" sz="1800" dirty="0" smtClean="0"/>
          </a:p>
          <a:p>
            <a:r>
              <a:rPr lang="en-US" sz="2400" dirty="0" err="1" smtClean="0"/>
              <a:t>Ratnapura</a:t>
            </a:r>
            <a:r>
              <a:rPr lang="en-US" sz="2400" dirty="0" smtClean="0"/>
              <a:t>:</a:t>
            </a:r>
          </a:p>
          <a:p>
            <a:pPr marL="400050" lvl="1" indent="0">
              <a:buNone/>
            </a:pPr>
            <a:r>
              <a:rPr lang="en-US" sz="1800" dirty="0" smtClean="0"/>
              <a:t>It is </a:t>
            </a:r>
            <a:r>
              <a:rPr lang="en-US" sz="1800" dirty="0"/>
              <a:t>the capital city of </a:t>
            </a:r>
            <a:r>
              <a:rPr lang="en-US" sz="1800" dirty="0" err="1"/>
              <a:t>Sabaragamuwa</a:t>
            </a:r>
            <a:r>
              <a:rPr lang="en-US" sz="1800" dirty="0"/>
              <a:t> Province and is a traditional </a:t>
            </a:r>
            <a:r>
              <a:rPr lang="en-US" sz="1800" dirty="0" smtClean="0"/>
              <a:t>center </a:t>
            </a:r>
            <a:r>
              <a:rPr lang="en-US" sz="1800" dirty="0"/>
              <a:t>for the Sri Lankan gem trade. The name '</a:t>
            </a:r>
            <a:r>
              <a:rPr lang="en-US" sz="1800" dirty="0" err="1"/>
              <a:t>Ratnapura</a:t>
            </a:r>
            <a:r>
              <a:rPr lang="en-US" sz="1800" dirty="0"/>
              <a:t>' is a Sanskrit word meaning "city of gems". </a:t>
            </a:r>
          </a:p>
        </p:txBody>
      </p:sp>
      <p:sp>
        <p:nvSpPr>
          <p:cNvPr id="4" name="正方形/長方形 3"/>
          <p:cNvSpPr/>
          <p:nvPr/>
        </p:nvSpPr>
        <p:spPr>
          <a:xfrm>
            <a:off x="7884368" y="6093296"/>
            <a:ext cx="726994" cy="369332"/>
          </a:xfrm>
          <a:prstGeom prst="rect">
            <a:avLst/>
          </a:prstGeom>
        </p:spPr>
        <p:txBody>
          <a:bodyPr wrap="none">
            <a:spAutoFit/>
          </a:bodyPr>
          <a:lstStyle/>
          <a:p>
            <a:r>
              <a:rPr lang="en-US" dirty="0"/>
              <a:t>*</a:t>
            </a:r>
            <a:r>
              <a:rPr lang="en-US" dirty="0" err="1"/>
              <a:t>Rf.W</a:t>
            </a:r>
            <a:endParaRPr lang="en-US" dirty="0"/>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17</a:t>
            </a:fld>
            <a:endParaRPr lang="en-US" dirty="0"/>
          </a:p>
        </p:txBody>
      </p:sp>
    </p:spTree>
    <p:extLst>
      <p:ext uri="{BB962C8B-B14F-4D97-AF65-F5344CB8AC3E}">
        <p14:creationId xmlns:p14="http://schemas.microsoft.com/office/powerpoint/2010/main" val="76055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260648"/>
            <a:ext cx="4896544" cy="288032"/>
          </a:xfrm>
          <a:ln>
            <a:solidFill>
              <a:schemeClr val="tx1"/>
            </a:solidFill>
          </a:ln>
        </p:spPr>
        <p:txBody>
          <a:bodyPr>
            <a:noAutofit/>
          </a:bodyPr>
          <a:lstStyle/>
          <a:p>
            <a:r>
              <a:rPr lang="en-US" sz="2400" dirty="0" smtClean="0"/>
              <a:t>Sri Lanka Major Cities</a:t>
            </a:r>
            <a:endParaRPr lang="en-US" sz="24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24028" y="764704"/>
            <a:ext cx="3564396" cy="2088232"/>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764704"/>
            <a:ext cx="3744416" cy="2013665"/>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97" y="3475638"/>
            <a:ext cx="3923928" cy="2636911"/>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475638"/>
            <a:ext cx="3960440" cy="2659613"/>
          </a:xfrm>
          <a:prstGeom prst="rect">
            <a:avLst/>
          </a:prstGeom>
        </p:spPr>
      </p:pic>
      <p:sp>
        <p:nvSpPr>
          <p:cNvPr id="9" name="正方形/長方形 8"/>
          <p:cNvSpPr/>
          <p:nvPr/>
        </p:nvSpPr>
        <p:spPr>
          <a:xfrm>
            <a:off x="755576" y="2875002"/>
            <a:ext cx="2737352" cy="369332"/>
          </a:xfrm>
          <a:prstGeom prst="rect">
            <a:avLst/>
          </a:prstGeom>
        </p:spPr>
        <p:txBody>
          <a:bodyPr wrap="none">
            <a:spAutoFit/>
          </a:bodyPr>
          <a:lstStyle/>
          <a:p>
            <a:r>
              <a:rPr lang="en-US" dirty="0"/>
              <a:t>Sri </a:t>
            </a:r>
            <a:r>
              <a:rPr lang="en-US" dirty="0" err="1"/>
              <a:t>Jayawardenepura</a:t>
            </a:r>
            <a:r>
              <a:rPr lang="en-US" dirty="0"/>
              <a:t> Kotte:</a:t>
            </a:r>
          </a:p>
        </p:txBody>
      </p:sp>
      <p:sp>
        <p:nvSpPr>
          <p:cNvPr id="11" name="正方形/長方形 10"/>
          <p:cNvSpPr/>
          <p:nvPr/>
        </p:nvSpPr>
        <p:spPr>
          <a:xfrm>
            <a:off x="5978183" y="2875002"/>
            <a:ext cx="1148071" cy="369332"/>
          </a:xfrm>
          <a:prstGeom prst="rect">
            <a:avLst/>
          </a:prstGeom>
        </p:spPr>
        <p:txBody>
          <a:bodyPr wrap="none">
            <a:spAutoFit/>
          </a:bodyPr>
          <a:lstStyle/>
          <a:p>
            <a:r>
              <a:rPr lang="en-US" dirty="0"/>
              <a:t>Colombo: </a:t>
            </a:r>
          </a:p>
        </p:txBody>
      </p:sp>
      <p:sp>
        <p:nvSpPr>
          <p:cNvPr id="12" name="テキスト ボックス 11"/>
          <p:cNvSpPr txBox="1"/>
          <p:nvPr/>
        </p:nvSpPr>
        <p:spPr>
          <a:xfrm>
            <a:off x="5724128" y="6368098"/>
            <a:ext cx="2377312" cy="369332"/>
          </a:xfrm>
          <a:prstGeom prst="rect">
            <a:avLst/>
          </a:prstGeom>
          <a:noFill/>
        </p:spPr>
        <p:txBody>
          <a:bodyPr wrap="square" rtlCol="0">
            <a:spAutoFit/>
          </a:bodyPr>
          <a:lstStyle/>
          <a:p>
            <a:r>
              <a:rPr lang="en-US" dirty="0" smtClean="0"/>
              <a:t>Galle</a:t>
            </a:r>
            <a:endParaRPr lang="en-US" dirty="0"/>
          </a:p>
        </p:txBody>
      </p:sp>
      <p:sp>
        <p:nvSpPr>
          <p:cNvPr id="13" name="テキスト ボックス 12"/>
          <p:cNvSpPr txBox="1"/>
          <p:nvPr/>
        </p:nvSpPr>
        <p:spPr>
          <a:xfrm>
            <a:off x="935596" y="6236404"/>
            <a:ext cx="2377312" cy="369332"/>
          </a:xfrm>
          <a:prstGeom prst="rect">
            <a:avLst/>
          </a:prstGeom>
          <a:noFill/>
        </p:spPr>
        <p:txBody>
          <a:bodyPr wrap="square" rtlCol="0">
            <a:spAutoFit/>
          </a:bodyPr>
          <a:lstStyle/>
          <a:p>
            <a:r>
              <a:rPr lang="en-US" dirty="0" smtClean="0"/>
              <a:t>Kandy</a:t>
            </a:r>
            <a:endParaRPr lang="en-US" dirty="0"/>
          </a:p>
        </p:txBody>
      </p:sp>
      <p:sp>
        <p:nvSpPr>
          <p:cNvPr id="14" name="正方形/長方形 13"/>
          <p:cNvSpPr/>
          <p:nvPr/>
        </p:nvSpPr>
        <p:spPr>
          <a:xfrm>
            <a:off x="6546919" y="188640"/>
            <a:ext cx="726994" cy="369332"/>
          </a:xfrm>
          <a:prstGeom prst="rect">
            <a:avLst/>
          </a:prstGeom>
        </p:spPr>
        <p:txBody>
          <a:bodyPr wrap="none">
            <a:spAutoFit/>
          </a:bodyPr>
          <a:lstStyle/>
          <a:p>
            <a:r>
              <a:rPr lang="en-US" dirty="0"/>
              <a:t>*</a:t>
            </a:r>
            <a:r>
              <a:rPr lang="en-US" dirty="0" err="1"/>
              <a:t>Rf.W</a:t>
            </a:r>
            <a:endParaRPr lang="en-US" dirty="0"/>
          </a:p>
        </p:txBody>
      </p:sp>
      <p:sp>
        <p:nvSpPr>
          <p:cNvPr id="3" name="スライド番号プレースホルダー 2"/>
          <p:cNvSpPr>
            <a:spLocks noGrp="1"/>
          </p:cNvSpPr>
          <p:nvPr>
            <p:ph type="sldNum" sz="quarter" idx="12"/>
          </p:nvPr>
        </p:nvSpPr>
        <p:spPr/>
        <p:txBody>
          <a:bodyPr/>
          <a:lstStyle/>
          <a:p>
            <a:fld id="{4DE18846-026E-4D51-A672-99437492C653}" type="slidenum">
              <a:rPr lang="en-US" smtClean="0"/>
              <a:t>18</a:t>
            </a:fld>
            <a:endParaRPr lang="en-US" dirty="0"/>
          </a:p>
        </p:txBody>
      </p:sp>
    </p:spTree>
    <p:extLst>
      <p:ext uri="{BB962C8B-B14F-4D97-AF65-F5344CB8AC3E}">
        <p14:creationId xmlns:p14="http://schemas.microsoft.com/office/powerpoint/2010/main" val="79095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16632"/>
            <a:ext cx="3600400" cy="3096345"/>
          </a:xfr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854" y="116632"/>
            <a:ext cx="3779912" cy="324036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08" y="3861048"/>
            <a:ext cx="3672408" cy="2376264"/>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4674" y="4005064"/>
            <a:ext cx="2448272" cy="2232248"/>
          </a:xfrm>
          <a:prstGeom prst="rect">
            <a:avLst/>
          </a:prstGeom>
        </p:spPr>
      </p:pic>
      <p:sp>
        <p:nvSpPr>
          <p:cNvPr id="10" name="正方形/長方形 9"/>
          <p:cNvSpPr/>
          <p:nvPr/>
        </p:nvSpPr>
        <p:spPr>
          <a:xfrm>
            <a:off x="1403648" y="3356992"/>
            <a:ext cx="801438" cy="369332"/>
          </a:xfrm>
          <a:prstGeom prst="rect">
            <a:avLst/>
          </a:prstGeom>
        </p:spPr>
        <p:txBody>
          <a:bodyPr wrap="none">
            <a:spAutoFit/>
          </a:bodyPr>
          <a:lstStyle/>
          <a:p>
            <a:r>
              <a:rPr lang="en-US" dirty="0"/>
              <a:t>Jaffna:</a:t>
            </a:r>
          </a:p>
        </p:txBody>
      </p:sp>
      <p:sp>
        <p:nvSpPr>
          <p:cNvPr id="12" name="正方形/長方形 11"/>
          <p:cNvSpPr/>
          <p:nvPr/>
        </p:nvSpPr>
        <p:spPr>
          <a:xfrm>
            <a:off x="5580112" y="3437765"/>
            <a:ext cx="1593834" cy="369332"/>
          </a:xfrm>
          <a:prstGeom prst="rect">
            <a:avLst/>
          </a:prstGeom>
        </p:spPr>
        <p:txBody>
          <a:bodyPr wrap="none">
            <a:spAutoFit/>
          </a:bodyPr>
          <a:lstStyle/>
          <a:p>
            <a:r>
              <a:rPr lang="en-US" dirty="0"/>
              <a:t>Anuradhapura:</a:t>
            </a:r>
          </a:p>
        </p:txBody>
      </p:sp>
      <p:sp>
        <p:nvSpPr>
          <p:cNvPr id="14" name="正方形/長方形 13"/>
          <p:cNvSpPr/>
          <p:nvPr/>
        </p:nvSpPr>
        <p:spPr>
          <a:xfrm>
            <a:off x="1126072" y="6381328"/>
            <a:ext cx="1356590" cy="369332"/>
          </a:xfrm>
          <a:prstGeom prst="rect">
            <a:avLst/>
          </a:prstGeom>
        </p:spPr>
        <p:txBody>
          <a:bodyPr wrap="none">
            <a:spAutoFit/>
          </a:bodyPr>
          <a:lstStyle/>
          <a:p>
            <a:r>
              <a:rPr lang="en-US" dirty="0" err="1"/>
              <a:t>Kurunegala</a:t>
            </a:r>
            <a:r>
              <a:rPr lang="en-US" dirty="0"/>
              <a:t> :</a:t>
            </a:r>
          </a:p>
        </p:txBody>
      </p:sp>
      <p:sp>
        <p:nvSpPr>
          <p:cNvPr id="16" name="正方形/長方形 15"/>
          <p:cNvSpPr/>
          <p:nvPr/>
        </p:nvSpPr>
        <p:spPr>
          <a:xfrm>
            <a:off x="5918931" y="6381328"/>
            <a:ext cx="1219757" cy="369332"/>
          </a:xfrm>
          <a:prstGeom prst="rect">
            <a:avLst/>
          </a:prstGeom>
        </p:spPr>
        <p:txBody>
          <a:bodyPr wrap="none">
            <a:spAutoFit/>
          </a:bodyPr>
          <a:lstStyle/>
          <a:p>
            <a:r>
              <a:rPr lang="en-US" dirty="0" err="1"/>
              <a:t>Ratnapura</a:t>
            </a:r>
            <a:r>
              <a:rPr lang="en-US" dirty="0"/>
              <a:t>:</a:t>
            </a:r>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19</a:t>
            </a:fld>
            <a:endParaRPr lang="en-US" dirty="0"/>
          </a:p>
        </p:txBody>
      </p:sp>
    </p:spTree>
    <p:extLst>
      <p:ext uri="{BB962C8B-B14F-4D97-AF65-F5344CB8AC3E}">
        <p14:creationId xmlns:p14="http://schemas.microsoft.com/office/powerpoint/2010/main" val="130143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2696"/>
            <a:ext cx="8229600" cy="360040"/>
          </a:xfrm>
        </p:spPr>
        <p:txBody>
          <a:bodyPr>
            <a:normAutofit fontScale="90000"/>
          </a:bodyPr>
          <a:lstStyle/>
          <a:p>
            <a:r>
              <a:rPr lang="en-US" dirty="0" smtClean="0"/>
              <a:t>Welcome to “ </a:t>
            </a:r>
            <a:r>
              <a:rPr lang="en-US" dirty="0" err="1" smtClean="0"/>
              <a:t>SGC</a:t>
            </a:r>
            <a:r>
              <a:rPr lang="en-US" dirty="0" smtClean="0"/>
              <a:t> International Café”</a:t>
            </a:r>
            <a:br>
              <a:rPr lang="en-US" dirty="0" smtClean="0"/>
            </a:br>
            <a:endParaRPr lang="en-US" sz="3100" dirty="0"/>
          </a:p>
        </p:txBody>
      </p:sp>
      <p:sp>
        <p:nvSpPr>
          <p:cNvPr id="3" name="コンテンツ プレースホルダー 2"/>
          <p:cNvSpPr>
            <a:spLocks noGrp="1"/>
          </p:cNvSpPr>
          <p:nvPr>
            <p:ph idx="1"/>
          </p:nvPr>
        </p:nvSpPr>
        <p:spPr/>
        <p:txBody>
          <a:bodyPr>
            <a:normAutofit fontScale="47500" lnSpcReduction="20000"/>
          </a:bodyPr>
          <a:lstStyle/>
          <a:p>
            <a:pPr marL="0" indent="0">
              <a:buNone/>
            </a:pPr>
            <a:r>
              <a:rPr lang="en-US" sz="5800" dirty="0" smtClean="0"/>
              <a:t>Introduction of this session by </a:t>
            </a:r>
            <a:r>
              <a:rPr lang="en-US" sz="5800" dirty="0" err="1" smtClean="0"/>
              <a:t>SGC</a:t>
            </a:r>
            <a:r>
              <a:rPr lang="en-US" sz="5800" dirty="0" smtClean="0"/>
              <a:t> Host (Yoshi)</a:t>
            </a:r>
          </a:p>
          <a:p>
            <a:pPr marL="0" indent="0">
              <a:buNone/>
            </a:pPr>
            <a:endParaRPr lang="en-US" sz="5800" dirty="0" smtClean="0"/>
          </a:p>
          <a:p>
            <a:r>
              <a:rPr lang="en-US" sz="4500" dirty="0" smtClean="0"/>
              <a:t>Thank you for coming.    </a:t>
            </a:r>
          </a:p>
          <a:p>
            <a:r>
              <a:rPr lang="en-US" sz="4500" dirty="0" smtClean="0"/>
              <a:t>Purpose: Learn English and learn foreign culture together with enjoying tea.</a:t>
            </a:r>
          </a:p>
          <a:p>
            <a:pPr marL="0" indent="0">
              <a:buNone/>
            </a:pPr>
            <a:endParaRPr lang="en-US" dirty="0" smtClean="0"/>
          </a:p>
          <a:p>
            <a:pPr marL="0" indent="0">
              <a:buNone/>
            </a:pPr>
            <a:r>
              <a:rPr lang="en-US" sz="5800" dirty="0" smtClean="0"/>
              <a:t>Today`s Topic: Learn about </a:t>
            </a:r>
            <a:r>
              <a:rPr lang="en-US" altLang="ja-JP" sz="5800" dirty="0" smtClean="0"/>
              <a:t>Sri Lanka.</a:t>
            </a:r>
            <a:endParaRPr lang="en-US" sz="5800" dirty="0" smtClean="0"/>
          </a:p>
          <a:p>
            <a:pPr marL="0" indent="0">
              <a:buNone/>
            </a:pPr>
            <a:r>
              <a:rPr lang="ja-JP" altLang="en-US" dirty="0"/>
              <a:t>　</a:t>
            </a:r>
            <a:r>
              <a:rPr lang="ja-JP" altLang="en-US" dirty="0" smtClean="0"/>
              <a:t>　</a:t>
            </a:r>
            <a:endParaRPr lang="en-US" dirty="0" smtClean="0"/>
          </a:p>
          <a:p>
            <a:r>
              <a:rPr lang="en-US" sz="4400" dirty="0" smtClean="0"/>
              <a:t>Do you know that </a:t>
            </a:r>
            <a:r>
              <a:rPr lang="en-US" altLang="ja-JP" sz="4400" dirty="0" err="1" smtClean="0"/>
              <a:t>Sanmu</a:t>
            </a:r>
            <a:r>
              <a:rPr lang="en-US" altLang="ja-JP" sz="4400" dirty="0" smtClean="0"/>
              <a:t> City is a host town of Sri Lanka in 2020 Tokyo Olympic.</a:t>
            </a:r>
            <a:r>
              <a:rPr lang="en-US" sz="4400" dirty="0" smtClean="0"/>
              <a:t>    </a:t>
            </a:r>
          </a:p>
          <a:p>
            <a:r>
              <a:rPr lang="en-US" sz="4400" dirty="0" smtClean="0"/>
              <a:t>Let`s learn something about Sri Lanka. </a:t>
            </a:r>
          </a:p>
          <a:p>
            <a:r>
              <a:rPr lang="en-US" sz="4400" dirty="0" smtClean="0"/>
              <a:t>Let`s explore your view on the world and English.  </a:t>
            </a:r>
          </a:p>
          <a:p>
            <a:pPr marL="0" indent="0">
              <a:buNone/>
            </a:pPr>
            <a:r>
              <a:rPr lang="en-US" sz="4400" dirty="0"/>
              <a:t> </a:t>
            </a:r>
            <a:r>
              <a:rPr lang="en-US" sz="4400" dirty="0" smtClean="0"/>
              <a:t>   </a:t>
            </a:r>
            <a:endParaRPr lang="en-US" sz="4400" dirty="0"/>
          </a:p>
          <a:p>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2</a:t>
            </a:fld>
            <a:endParaRPr lang="en-US" dirty="0"/>
          </a:p>
        </p:txBody>
      </p:sp>
    </p:spTree>
    <p:extLst>
      <p:ext uri="{BB962C8B-B14F-4D97-AF65-F5344CB8AC3E}">
        <p14:creationId xmlns:p14="http://schemas.microsoft.com/office/powerpoint/2010/main" val="2096655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normAutofit fontScale="90000"/>
          </a:bodyPr>
          <a:lstStyle/>
          <a:p>
            <a:r>
              <a:rPr lang="en-US" dirty="0"/>
              <a:t>Brief History of Sri Lanka</a:t>
            </a:r>
            <a:r>
              <a:rPr lang="en-US" sz="2200" dirty="0"/>
              <a:t>(*</a:t>
            </a:r>
            <a:r>
              <a:rPr lang="en-US" sz="2200" dirty="0" err="1"/>
              <a:t>RFW</a:t>
            </a:r>
            <a:r>
              <a:rPr lang="en-US" sz="2200" dirty="0"/>
              <a:t>)</a:t>
            </a:r>
            <a:endParaRPr lang="en-US" dirty="0"/>
          </a:p>
        </p:txBody>
      </p:sp>
      <p:sp>
        <p:nvSpPr>
          <p:cNvPr id="3" name="コンテンツ プレースホルダー 2"/>
          <p:cNvSpPr>
            <a:spLocks noGrp="1"/>
          </p:cNvSpPr>
          <p:nvPr>
            <p:ph idx="1"/>
          </p:nvPr>
        </p:nvSpPr>
        <p:spPr>
          <a:xfrm>
            <a:off x="457200" y="908720"/>
            <a:ext cx="8229600" cy="5217443"/>
          </a:xfrm>
        </p:spPr>
        <p:txBody>
          <a:bodyPr>
            <a:normAutofit fontScale="62500" lnSpcReduction="20000"/>
          </a:bodyPr>
          <a:lstStyle/>
          <a:p>
            <a:r>
              <a:rPr lang="en-US" dirty="0"/>
              <a:t>Time     Events</a:t>
            </a:r>
          </a:p>
          <a:p>
            <a:r>
              <a:rPr lang="en-US" dirty="0"/>
              <a:t>-------------------------------------------------------------------------------</a:t>
            </a:r>
          </a:p>
          <a:p>
            <a:r>
              <a:rPr lang="en-US" dirty="0" err="1"/>
              <a:t>BC483</a:t>
            </a:r>
            <a:r>
              <a:rPr lang="en-US" dirty="0"/>
              <a:t>    Prince </a:t>
            </a:r>
            <a:r>
              <a:rPr lang="en-US" dirty="0" err="1"/>
              <a:t>Vijaya</a:t>
            </a:r>
            <a:r>
              <a:rPr lang="en-US" dirty="0"/>
              <a:t> (Sinhalese ancestor) landed in Sri Lanka. Sinhala </a:t>
            </a:r>
          </a:p>
          <a:p>
            <a:r>
              <a:rPr lang="en-US" dirty="0"/>
              <a:t>                dynasty construction</a:t>
            </a:r>
          </a:p>
          <a:p>
            <a:r>
              <a:rPr lang="en-US" dirty="0"/>
              <a:t>BC 250   Buddhism  Arrived</a:t>
            </a:r>
          </a:p>
          <a:p>
            <a:r>
              <a:rPr lang="en-US" dirty="0"/>
              <a:t>AC 1505 Portuguese visits (colonize coastal area)</a:t>
            </a:r>
          </a:p>
          <a:p>
            <a:r>
              <a:rPr lang="en-US" dirty="0"/>
              <a:t>AC 1658 Dutch visit (colonize coastal area)</a:t>
            </a:r>
          </a:p>
          <a:p>
            <a:r>
              <a:rPr lang="en-US" dirty="0"/>
              <a:t>AC 1802 By the Treaty of Amiens,  Sri Lanka became as British colony.</a:t>
            </a:r>
          </a:p>
          <a:p>
            <a:r>
              <a:rPr lang="en-US" dirty="0"/>
              <a:t>AC 1815 The Kandy dynasty, the last Sri Lankan dynasty, was abolished and</a:t>
            </a:r>
          </a:p>
          <a:p>
            <a:r>
              <a:rPr lang="en-US" dirty="0"/>
              <a:t>                the whole island was colonized by the UK.</a:t>
            </a:r>
          </a:p>
          <a:p>
            <a:r>
              <a:rPr lang="en-US" dirty="0"/>
              <a:t>AC 1948 Independent as a territory within the Commonwealth</a:t>
            </a:r>
          </a:p>
          <a:p>
            <a:r>
              <a:rPr lang="en-US" dirty="0"/>
              <a:t>AC 1956 Inaugurated as Prime Minister Bandaranaike.  Enacted an official language law with only Sinhala as the official language.</a:t>
            </a:r>
          </a:p>
          <a:p>
            <a:r>
              <a:rPr lang="en-US" dirty="0"/>
              <a:t>AC 1972 Changed the country name to the Republic of Sri Lanka   (completely independent from the British Commonwealth Ceylon)</a:t>
            </a:r>
          </a:p>
          <a:p>
            <a:r>
              <a:rPr lang="en-US" dirty="0"/>
              <a:t>AC 1978 Feb.   Inauguration of President </a:t>
            </a:r>
            <a:r>
              <a:rPr lang="en-US" dirty="0" err="1"/>
              <a:t>Jayawaldana</a:t>
            </a:r>
            <a:r>
              <a:rPr lang="en-US" dirty="0"/>
              <a:t> (Establishment of Presidential System with Real Power)</a:t>
            </a:r>
          </a:p>
          <a:p>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20</a:t>
            </a:fld>
            <a:endParaRPr lang="en-US" dirty="0"/>
          </a:p>
        </p:txBody>
      </p:sp>
    </p:spTree>
    <p:extLst>
      <p:ext uri="{BB962C8B-B14F-4D97-AF65-F5344CB8AC3E}">
        <p14:creationId xmlns:p14="http://schemas.microsoft.com/office/powerpoint/2010/main" val="159374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a:t>Brief History of Sri Lanka</a:t>
            </a:r>
          </a:p>
        </p:txBody>
      </p:sp>
      <p:sp>
        <p:nvSpPr>
          <p:cNvPr id="3" name="コンテンツ プレースホルダー 2"/>
          <p:cNvSpPr>
            <a:spLocks noGrp="1"/>
          </p:cNvSpPr>
          <p:nvPr>
            <p:ph idx="1"/>
          </p:nvPr>
        </p:nvSpPr>
        <p:spPr/>
        <p:txBody>
          <a:bodyPr>
            <a:normAutofit fontScale="70000" lnSpcReduction="20000"/>
          </a:bodyPr>
          <a:lstStyle/>
          <a:p>
            <a:r>
              <a:rPr lang="en-US" dirty="0"/>
              <a:t>AC 1978 September : Changed the country name to Sri Lankan Democratic Socialist Republic)</a:t>
            </a:r>
          </a:p>
          <a:p>
            <a:r>
              <a:rPr lang="en-US" dirty="0"/>
              <a:t>AC 1983 July:  Full-scale civil war with the Liberation Tigers of Tamil Eelam (</a:t>
            </a:r>
            <a:r>
              <a:rPr lang="en-US" dirty="0" err="1"/>
              <a:t>LTTE</a:t>
            </a:r>
            <a:r>
              <a:rPr lang="en-US" dirty="0"/>
              <a:t>)</a:t>
            </a:r>
          </a:p>
          <a:p>
            <a:r>
              <a:rPr lang="en-US" dirty="0"/>
              <a:t>AC 1978 July:  Sri Lanka-India Peace Agreement signed, Indian Peacekeeper (</a:t>
            </a:r>
            <a:r>
              <a:rPr lang="en-US" dirty="0" err="1"/>
              <a:t>IPKF</a:t>
            </a:r>
            <a:r>
              <a:rPr lang="en-US" dirty="0"/>
              <a:t>) stationed in Sri Lanka)</a:t>
            </a:r>
          </a:p>
          <a:p>
            <a:r>
              <a:rPr lang="en-US" dirty="0"/>
              <a:t>AC 1987 November : Constitutional revision (Sinhala and Tamil are defined as official languages. State council system introduced)</a:t>
            </a:r>
          </a:p>
          <a:p>
            <a:r>
              <a:rPr lang="en-US" dirty="0"/>
              <a:t>2004 December : The Great Sumatra Earthquake and the Indian Ocean   Tsunami affected all coasts except northwestern Sri Lanka, killing more than 30,000 people.</a:t>
            </a:r>
          </a:p>
          <a:p>
            <a:r>
              <a:rPr lang="en-US" dirty="0"/>
              <a:t>2009 May:  Government troops capture all northern </a:t>
            </a:r>
            <a:r>
              <a:rPr lang="en-US" dirty="0" err="1"/>
              <a:t>LTTE</a:t>
            </a:r>
            <a:r>
              <a:rPr lang="en-US" dirty="0"/>
              <a:t> controlled areas. The civil war is over.)</a:t>
            </a:r>
          </a:p>
          <a:p>
            <a:endParaRPr lang="en-US" dirty="0"/>
          </a:p>
        </p:txBody>
      </p:sp>
      <p:sp>
        <p:nvSpPr>
          <p:cNvPr id="4" name="テキスト ボックス 3"/>
          <p:cNvSpPr txBox="1"/>
          <p:nvPr/>
        </p:nvSpPr>
        <p:spPr>
          <a:xfrm>
            <a:off x="7596337" y="5877272"/>
            <a:ext cx="864096" cy="369332"/>
          </a:xfrm>
          <a:prstGeom prst="rect">
            <a:avLst/>
          </a:prstGeom>
          <a:noFill/>
        </p:spPr>
        <p:txBody>
          <a:bodyPr wrap="square" rtlCol="0">
            <a:spAutoFit/>
          </a:bodyPr>
          <a:lstStyle/>
          <a:p>
            <a:r>
              <a:rPr lang="en-US" dirty="0" err="1" smtClean="0"/>
              <a:t>Rf.MJ</a:t>
            </a:r>
            <a:endParaRPr lang="en-US" dirty="0"/>
          </a:p>
        </p:txBody>
      </p:sp>
      <p:sp>
        <p:nvSpPr>
          <p:cNvPr id="5" name="スライド番号プレースホルダー 4"/>
          <p:cNvSpPr>
            <a:spLocks noGrp="1"/>
          </p:cNvSpPr>
          <p:nvPr>
            <p:ph type="sldNum" sz="quarter" idx="12"/>
          </p:nvPr>
        </p:nvSpPr>
        <p:spPr/>
        <p:txBody>
          <a:bodyPr/>
          <a:lstStyle/>
          <a:p>
            <a:fld id="{4DE18846-026E-4D51-A672-99437492C653}" type="slidenum">
              <a:rPr lang="en-US" smtClean="0"/>
              <a:t>21</a:t>
            </a:fld>
            <a:endParaRPr lang="en-US" dirty="0"/>
          </a:p>
        </p:txBody>
      </p:sp>
    </p:spTree>
    <p:extLst>
      <p:ext uri="{BB962C8B-B14F-4D97-AF65-F5344CB8AC3E}">
        <p14:creationId xmlns:p14="http://schemas.microsoft.com/office/powerpoint/2010/main" val="3047028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normAutofit fontScale="90000"/>
          </a:bodyPr>
          <a:lstStyle/>
          <a:p>
            <a:r>
              <a:rPr lang="en-US" dirty="0" smtClean="0"/>
              <a:t>Industry &amp; People</a:t>
            </a:r>
            <a:endParaRPr lang="en-US" dirty="0"/>
          </a:p>
        </p:txBody>
      </p:sp>
      <p:sp>
        <p:nvSpPr>
          <p:cNvPr id="3" name="コンテンツ プレースホルダー 2"/>
          <p:cNvSpPr>
            <a:spLocks noGrp="1"/>
          </p:cNvSpPr>
          <p:nvPr>
            <p:ph idx="1"/>
          </p:nvPr>
        </p:nvSpPr>
        <p:spPr>
          <a:xfrm>
            <a:off x="395536" y="908720"/>
            <a:ext cx="8229600" cy="5688632"/>
          </a:xfrm>
        </p:spPr>
        <p:txBody>
          <a:bodyPr>
            <a:normAutofit fontScale="62500" lnSpcReduction="20000"/>
          </a:bodyPr>
          <a:lstStyle/>
          <a:p>
            <a:r>
              <a:rPr lang="en-US" dirty="0" smtClean="0"/>
              <a:t>Industry : </a:t>
            </a:r>
          </a:p>
          <a:p>
            <a:pPr marL="0" indent="0">
              <a:buNone/>
            </a:pPr>
            <a:endParaRPr lang="en-US" dirty="0" smtClean="0"/>
          </a:p>
          <a:p>
            <a:pPr marL="857250" lvl="1" indent="-457200">
              <a:buFontTx/>
              <a:buChar char="-"/>
            </a:pPr>
            <a:r>
              <a:rPr lang="en-US" sz="3200" dirty="0" smtClean="0"/>
              <a:t>While </a:t>
            </a:r>
            <a:r>
              <a:rPr lang="en-US" sz="3200" dirty="0"/>
              <a:t>the production and export of tea, rubber, coffee, sugar, and other commodities remain important, </a:t>
            </a:r>
            <a:r>
              <a:rPr lang="en-US" sz="3200" dirty="0" smtClean="0"/>
              <a:t>industrialization </a:t>
            </a:r>
            <a:r>
              <a:rPr lang="en-US" sz="3200" dirty="0"/>
              <a:t>has increased the importance of food processing, textiles, telecommunications, and finance. </a:t>
            </a:r>
            <a:endParaRPr lang="en-US" sz="3200" dirty="0" smtClean="0"/>
          </a:p>
          <a:p>
            <a:pPr marL="857250" lvl="1" indent="-457200">
              <a:buFontTx/>
              <a:buChar char="-"/>
            </a:pPr>
            <a:r>
              <a:rPr lang="en-US" sz="3200" dirty="0" smtClean="0"/>
              <a:t>The </a:t>
            </a:r>
            <a:r>
              <a:rPr lang="en-US" sz="3200" dirty="0"/>
              <a:t>country's main economic sectors are tourism, tea export, clothing, rice production, and other agricultural products. In addition to these economic sectors, overseas employment, especially in the Middle East, contributes substantially in foreign </a:t>
            </a:r>
            <a:r>
              <a:rPr lang="en-US" sz="3200" dirty="0" smtClean="0"/>
              <a:t>exchange.</a:t>
            </a:r>
          </a:p>
          <a:p>
            <a:pPr marL="857250" lvl="1" indent="-457200">
              <a:buFontTx/>
              <a:buChar char="-"/>
            </a:pPr>
            <a:endParaRPr lang="en-US" dirty="0" smtClean="0"/>
          </a:p>
          <a:p>
            <a:r>
              <a:rPr lang="en-US" dirty="0" smtClean="0"/>
              <a:t> People:   Total of about </a:t>
            </a:r>
            <a:r>
              <a:rPr lang="en-US" dirty="0"/>
              <a:t>21.03 million in 2016. </a:t>
            </a:r>
            <a:endParaRPr lang="en-US" dirty="0" smtClean="0"/>
          </a:p>
          <a:p>
            <a:pPr marL="0" indent="0">
              <a:buNone/>
            </a:pPr>
            <a:r>
              <a:rPr lang="en-US" dirty="0" smtClean="0"/>
              <a:t>      </a:t>
            </a:r>
          </a:p>
          <a:p>
            <a:pPr marL="0" indent="0">
              <a:buNone/>
            </a:pPr>
            <a:r>
              <a:rPr lang="ja-JP" altLang="en-US" dirty="0" smtClean="0"/>
              <a:t>　       　</a:t>
            </a:r>
            <a:r>
              <a:rPr lang="en-US" altLang="ja-JP" dirty="0"/>
              <a:t>74.9% Sinhalese</a:t>
            </a:r>
          </a:p>
          <a:p>
            <a:pPr marL="0" indent="0">
              <a:buNone/>
            </a:pPr>
            <a:r>
              <a:rPr lang="en-US" altLang="ja-JP" dirty="0" smtClean="0"/>
              <a:t>            11.2</a:t>
            </a:r>
            <a:r>
              <a:rPr lang="en-US" altLang="ja-JP" dirty="0"/>
              <a:t>% Sri Lankan </a:t>
            </a:r>
            <a:r>
              <a:rPr lang="en-US" altLang="ja-JP" dirty="0" smtClean="0"/>
              <a:t>Tamils (Hindu, etc.)</a:t>
            </a:r>
            <a:endParaRPr lang="en-US" altLang="ja-JP" dirty="0"/>
          </a:p>
          <a:p>
            <a:pPr marL="0" indent="0">
              <a:buNone/>
            </a:pPr>
            <a:r>
              <a:rPr lang="en-US" altLang="ja-JP" dirty="0" smtClean="0"/>
              <a:t>              9.2</a:t>
            </a:r>
            <a:r>
              <a:rPr lang="en-US" altLang="ja-JP" dirty="0"/>
              <a:t>% Sri Lankan </a:t>
            </a:r>
            <a:r>
              <a:rPr lang="en-US" altLang="ja-JP" dirty="0" smtClean="0"/>
              <a:t>Moors (Muslim People)</a:t>
            </a:r>
            <a:endParaRPr lang="en-US" altLang="ja-JP" dirty="0"/>
          </a:p>
          <a:p>
            <a:pPr marL="0" indent="0">
              <a:buNone/>
            </a:pPr>
            <a:r>
              <a:rPr lang="en-US" altLang="ja-JP" dirty="0" smtClean="0"/>
              <a:t>            4.2</a:t>
            </a:r>
            <a:r>
              <a:rPr lang="en-US" altLang="ja-JP" dirty="0"/>
              <a:t>% Indian Tamils</a:t>
            </a:r>
          </a:p>
          <a:p>
            <a:pPr marL="0" indent="0">
              <a:buNone/>
            </a:pPr>
            <a:r>
              <a:rPr lang="en-US" altLang="ja-JP" dirty="0" smtClean="0"/>
              <a:t>            0.5</a:t>
            </a:r>
            <a:r>
              <a:rPr lang="en-US" altLang="ja-JP" dirty="0"/>
              <a:t>% Others (incl. </a:t>
            </a:r>
            <a:r>
              <a:rPr lang="en-US" altLang="ja-JP" dirty="0" smtClean="0"/>
              <a:t>Burghers(Foreign origin), </a:t>
            </a:r>
            <a:r>
              <a:rPr lang="en-US" altLang="ja-JP" dirty="0"/>
              <a:t>Malays, </a:t>
            </a:r>
            <a:r>
              <a:rPr lang="en-US" altLang="ja-JP" dirty="0" err="1"/>
              <a:t>Veddas</a:t>
            </a:r>
            <a:r>
              <a:rPr lang="en-US" altLang="ja-JP" dirty="0"/>
              <a:t>, </a:t>
            </a:r>
            <a:r>
              <a:rPr lang="en-US" altLang="ja-JP" dirty="0" smtClean="0"/>
              <a:t>Chinese</a:t>
            </a:r>
            <a:r>
              <a:rPr lang="en-US" altLang="ja-JP" dirty="0"/>
              <a:t>, </a:t>
            </a:r>
            <a:r>
              <a:rPr lang="en-US" altLang="ja-JP" dirty="0" smtClean="0"/>
              <a:t> </a:t>
            </a:r>
          </a:p>
          <a:p>
            <a:pPr marL="0" indent="0">
              <a:buNone/>
            </a:pPr>
            <a:r>
              <a:rPr lang="en-US" altLang="ja-JP" dirty="0"/>
              <a:t> </a:t>
            </a:r>
            <a:r>
              <a:rPr lang="en-US" altLang="ja-JP" dirty="0" smtClean="0"/>
              <a:t>                    Africans)</a:t>
            </a:r>
            <a:endParaRPr lang="en-US" altLang="ja-JP" dirty="0"/>
          </a:p>
          <a:p>
            <a:pPr marL="0" indent="0">
              <a:buNone/>
            </a:pPr>
            <a:endParaRPr lang="en-US" dirty="0"/>
          </a:p>
        </p:txBody>
      </p:sp>
      <p:sp>
        <p:nvSpPr>
          <p:cNvPr id="4" name="正方形/長方形 3"/>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
        <p:nvSpPr>
          <p:cNvPr id="5" name="スライド番号プレースホルダー 4"/>
          <p:cNvSpPr>
            <a:spLocks noGrp="1"/>
          </p:cNvSpPr>
          <p:nvPr>
            <p:ph type="sldNum" sz="quarter" idx="12"/>
          </p:nvPr>
        </p:nvSpPr>
        <p:spPr/>
        <p:txBody>
          <a:bodyPr/>
          <a:lstStyle/>
          <a:p>
            <a:fld id="{4DE18846-026E-4D51-A672-99437492C653}" type="slidenum">
              <a:rPr lang="en-US" smtClean="0"/>
              <a:t>22</a:t>
            </a:fld>
            <a:endParaRPr lang="en-US" dirty="0"/>
          </a:p>
        </p:txBody>
      </p:sp>
    </p:spTree>
    <p:extLst>
      <p:ext uri="{BB962C8B-B14F-4D97-AF65-F5344CB8AC3E}">
        <p14:creationId xmlns:p14="http://schemas.microsoft.com/office/powerpoint/2010/main" val="1618915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en-US" dirty="0" smtClean="0"/>
              <a:t>Language  </a:t>
            </a:r>
            <a:endParaRPr lang="en-US" dirty="0"/>
          </a:p>
        </p:txBody>
      </p:sp>
      <p:sp>
        <p:nvSpPr>
          <p:cNvPr id="3" name="コンテンツ プレースホルダー 2"/>
          <p:cNvSpPr>
            <a:spLocks noGrp="1"/>
          </p:cNvSpPr>
          <p:nvPr>
            <p:ph idx="1"/>
          </p:nvPr>
        </p:nvSpPr>
        <p:spPr>
          <a:xfrm>
            <a:off x="467544" y="908720"/>
            <a:ext cx="8229600" cy="5145435"/>
          </a:xfrm>
        </p:spPr>
        <p:txBody>
          <a:bodyPr>
            <a:normAutofit fontScale="92500" lnSpcReduction="20000"/>
          </a:bodyPr>
          <a:lstStyle/>
          <a:p>
            <a:pPr marL="0" indent="0">
              <a:buNone/>
            </a:pPr>
            <a:r>
              <a:rPr lang="en-US" dirty="0" smtClean="0"/>
              <a:t>Language: </a:t>
            </a:r>
          </a:p>
          <a:p>
            <a:r>
              <a:rPr lang="en-US" dirty="0" smtClean="0"/>
              <a:t> Sinhala </a:t>
            </a:r>
            <a:r>
              <a:rPr lang="en-US" dirty="0"/>
              <a:t>and Tamil are the two official languages of Sri Lanka</a:t>
            </a:r>
            <a:r>
              <a:rPr lang="en-US" dirty="0" smtClean="0"/>
              <a:t>.</a:t>
            </a:r>
          </a:p>
          <a:p>
            <a:r>
              <a:rPr lang="en-US" dirty="0" smtClean="0"/>
              <a:t> The </a:t>
            </a:r>
            <a:r>
              <a:rPr lang="en-US" dirty="0"/>
              <a:t>Constitution defines English as the link </a:t>
            </a:r>
            <a:r>
              <a:rPr lang="en-US" dirty="0" smtClean="0"/>
              <a:t> language</a:t>
            </a:r>
            <a:r>
              <a:rPr lang="en-US" dirty="0"/>
              <a:t>. English is widely used for education, scientific and commercial purposes. </a:t>
            </a:r>
            <a:endParaRPr lang="en-US" dirty="0" smtClean="0"/>
          </a:p>
          <a:p>
            <a:r>
              <a:rPr lang="en-US" dirty="0" smtClean="0"/>
              <a:t>Members </a:t>
            </a:r>
            <a:r>
              <a:rPr lang="en-US" dirty="0"/>
              <a:t>of the Burgher </a:t>
            </a:r>
            <a:r>
              <a:rPr lang="en-US" dirty="0" smtClean="0"/>
              <a:t>(foreign origin)community </a:t>
            </a:r>
            <a:r>
              <a:rPr lang="en-US" dirty="0"/>
              <a:t>speak variant forms of Portuguese Creole and Dutch with varying proficiency, while members of the Malay community speak a form of Creole Malay that is unique to the </a:t>
            </a:r>
            <a:r>
              <a:rPr lang="en-US" dirty="0" smtClean="0"/>
              <a:t>island. </a:t>
            </a:r>
            <a:endParaRPr lang="en-US" dirty="0"/>
          </a:p>
        </p:txBody>
      </p:sp>
      <p:sp>
        <p:nvSpPr>
          <p:cNvPr id="4" name="正方形/長方形 3"/>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
        <p:nvSpPr>
          <p:cNvPr id="5" name="スライド番号プレースホルダー 4"/>
          <p:cNvSpPr>
            <a:spLocks noGrp="1"/>
          </p:cNvSpPr>
          <p:nvPr>
            <p:ph type="sldNum" sz="quarter" idx="12"/>
          </p:nvPr>
        </p:nvSpPr>
        <p:spPr/>
        <p:txBody>
          <a:bodyPr/>
          <a:lstStyle/>
          <a:p>
            <a:fld id="{4DE18846-026E-4D51-A672-99437492C653}" type="slidenum">
              <a:rPr lang="en-US" smtClean="0"/>
              <a:t>23</a:t>
            </a:fld>
            <a:endParaRPr lang="en-US" dirty="0"/>
          </a:p>
        </p:txBody>
      </p:sp>
    </p:spTree>
    <p:extLst>
      <p:ext uri="{BB962C8B-B14F-4D97-AF65-F5344CB8AC3E}">
        <p14:creationId xmlns:p14="http://schemas.microsoft.com/office/powerpoint/2010/main" val="159547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lang="en-US" dirty="0" smtClean="0"/>
              <a:t>Culture                      </a:t>
            </a:r>
            <a:endParaRPr lang="en-US" dirty="0"/>
          </a:p>
        </p:txBody>
      </p:sp>
      <p:sp>
        <p:nvSpPr>
          <p:cNvPr id="3" name="コンテンツ プレースホルダー 2"/>
          <p:cNvSpPr>
            <a:spLocks noGrp="1"/>
          </p:cNvSpPr>
          <p:nvPr>
            <p:ph idx="1"/>
          </p:nvPr>
        </p:nvSpPr>
        <p:spPr>
          <a:xfrm>
            <a:off x="457200" y="1052736"/>
            <a:ext cx="8229600" cy="5616624"/>
          </a:xfrm>
        </p:spPr>
        <p:txBody>
          <a:bodyPr>
            <a:noAutofit/>
          </a:bodyPr>
          <a:lstStyle/>
          <a:p>
            <a:r>
              <a:rPr lang="en-US" sz="1800" b="1" dirty="0" smtClean="0"/>
              <a:t>Sri Lanka culture </a:t>
            </a:r>
            <a:r>
              <a:rPr lang="en-US" sz="1800" b="1" dirty="0"/>
              <a:t>dates back over 2500 </a:t>
            </a:r>
            <a:r>
              <a:rPr lang="en-US" sz="1800" b="1" dirty="0" smtClean="0"/>
              <a:t>years; Influenced </a:t>
            </a:r>
            <a:r>
              <a:rPr lang="en-US" sz="1800" b="1" dirty="0"/>
              <a:t>primarily by Buddhism and </a:t>
            </a:r>
            <a:r>
              <a:rPr lang="en-US" sz="1800" b="1" dirty="0" smtClean="0"/>
              <a:t>Hinduism. </a:t>
            </a:r>
          </a:p>
          <a:p>
            <a:r>
              <a:rPr lang="en-US" sz="1800" b="1" dirty="0" smtClean="0"/>
              <a:t>Sri </a:t>
            </a:r>
            <a:r>
              <a:rPr lang="en-US" sz="1800" b="1" dirty="0"/>
              <a:t>Lanka is the home to two main traditional cultures: the Sinhalese </a:t>
            </a:r>
            <a:r>
              <a:rPr lang="en-US" sz="1800" b="1" dirty="0" smtClean="0"/>
              <a:t>(centered </a:t>
            </a:r>
            <a:r>
              <a:rPr lang="en-US" sz="1800" b="1" dirty="0"/>
              <a:t>in the ancient cities of Kandy and Anuradhapura) and the Tamil </a:t>
            </a:r>
            <a:r>
              <a:rPr lang="en-US" sz="1800" b="1" dirty="0" smtClean="0"/>
              <a:t>(centered </a:t>
            </a:r>
            <a:r>
              <a:rPr lang="en-US" sz="1800" b="1" dirty="0"/>
              <a:t>in the city of Jaffna). </a:t>
            </a:r>
            <a:endParaRPr lang="en-US" sz="1800" b="1" dirty="0" smtClean="0"/>
          </a:p>
          <a:p>
            <a:r>
              <a:rPr lang="en-US" sz="1800" b="1" dirty="0"/>
              <a:t>I</a:t>
            </a:r>
            <a:r>
              <a:rPr lang="en-US" sz="1800" b="1" dirty="0" smtClean="0"/>
              <a:t>n </a:t>
            </a:r>
            <a:r>
              <a:rPr lang="en-US" sz="1800" b="1" dirty="0"/>
              <a:t>more recent times, the British colonial culture has also influenced the locals. </a:t>
            </a:r>
          </a:p>
          <a:p>
            <a:pPr marL="0" indent="0">
              <a:buNone/>
            </a:pPr>
            <a:endParaRPr lang="en-US" sz="1800" b="1" dirty="0" smtClean="0"/>
          </a:p>
          <a:p>
            <a:r>
              <a:rPr lang="en-US" sz="1800" b="1" dirty="0" smtClean="0"/>
              <a:t>Cuisine:</a:t>
            </a:r>
          </a:p>
          <a:p>
            <a:pPr marL="0" indent="0">
              <a:buNone/>
            </a:pPr>
            <a:r>
              <a:rPr lang="en-US" sz="1800" dirty="0" smtClean="0"/>
              <a:t>       - Dishes </a:t>
            </a:r>
            <a:r>
              <a:rPr lang="en-US" sz="1800" dirty="0"/>
              <a:t>include rice and curry, </a:t>
            </a:r>
            <a:r>
              <a:rPr lang="en-US" sz="1800" dirty="0" err="1"/>
              <a:t>pittu</a:t>
            </a:r>
            <a:r>
              <a:rPr lang="en-US" sz="1800" dirty="0"/>
              <a:t>, </a:t>
            </a:r>
            <a:r>
              <a:rPr lang="en-US" sz="1800" dirty="0" err="1"/>
              <a:t>kiribath</a:t>
            </a:r>
            <a:r>
              <a:rPr lang="en-US" sz="1800" dirty="0"/>
              <a:t>, </a:t>
            </a:r>
            <a:r>
              <a:rPr lang="en-US" sz="1800" dirty="0" err="1"/>
              <a:t>wholemeal</a:t>
            </a:r>
            <a:r>
              <a:rPr lang="en-US" sz="1800" dirty="0"/>
              <a:t> roti, string hoppers, </a:t>
            </a:r>
            <a:r>
              <a:rPr lang="ja-JP" altLang="en-US" sz="1800" dirty="0" smtClean="0"/>
              <a:t>　　</a:t>
            </a:r>
            <a:endParaRPr lang="en-US" altLang="ja-JP" sz="1800" dirty="0" smtClean="0"/>
          </a:p>
          <a:p>
            <a:pPr marL="0" indent="0">
              <a:buNone/>
            </a:pPr>
            <a:r>
              <a:rPr lang="ja-JP" altLang="en-US" sz="1800" dirty="0"/>
              <a:t>　</a:t>
            </a:r>
            <a:r>
              <a:rPr lang="ja-JP" altLang="en-US" sz="1800" dirty="0" smtClean="0"/>
              <a:t>　　</a:t>
            </a:r>
            <a:r>
              <a:rPr lang="en-US" sz="1800" dirty="0" err="1" smtClean="0"/>
              <a:t>wattalapam</a:t>
            </a:r>
            <a:r>
              <a:rPr lang="ja-JP" altLang="en-US" sz="1800" dirty="0" err="1" smtClean="0"/>
              <a:t>、</a:t>
            </a:r>
            <a:r>
              <a:rPr lang="en-US" sz="1800" dirty="0" smtClean="0"/>
              <a:t> </a:t>
            </a:r>
            <a:r>
              <a:rPr lang="en-US" sz="1800" dirty="0" err="1" smtClean="0"/>
              <a:t>kottu</a:t>
            </a:r>
            <a:r>
              <a:rPr lang="en-US" sz="1800" dirty="0"/>
              <a:t>, and </a:t>
            </a:r>
            <a:r>
              <a:rPr lang="en-US" sz="1800" dirty="0" smtClean="0"/>
              <a:t>hoppers. </a:t>
            </a:r>
            <a:r>
              <a:rPr lang="en-US" sz="1800" dirty="0"/>
              <a:t>Jackfruit may sometimes replace rice. </a:t>
            </a:r>
            <a:r>
              <a:rPr lang="ja-JP" altLang="en-US" sz="1800" dirty="0" smtClean="0"/>
              <a:t>　</a:t>
            </a:r>
            <a:endParaRPr lang="en-US" altLang="ja-JP" sz="1800" dirty="0" smtClean="0"/>
          </a:p>
          <a:p>
            <a:pPr marL="0" indent="0">
              <a:buNone/>
            </a:pPr>
            <a:r>
              <a:rPr lang="ja-JP" altLang="en-US" sz="1800" dirty="0" smtClean="0"/>
              <a:t>　　　</a:t>
            </a:r>
            <a:r>
              <a:rPr lang="en-US" altLang="ja-JP" sz="1800" dirty="0" smtClean="0"/>
              <a:t>T</a:t>
            </a:r>
            <a:r>
              <a:rPr lang="en-US" sz="1800" dirty="0" smtClean="0"/>
              <a:t>raditionally </a:t>
            </a:r>
            <a:r>
              <a:rPr lang="en-US" sz="1800" dirty="0"/>
              <a:t>food is served on </a:t>
            </a:r>
            <a:r>
              <a:rPr lang="en-US" sz="1800" dirty="0" smtClean="0"/>
              <a:t>a   </a:t>
            </a:r>
            <a:r>
              <a:rPr lang="en-US" sz="1800" dirty="0"/>
              <a:t>plantain leaf or lotus leaf. </a:t>
            </a:r>
          </a:p>
          <a:p>
            <a:pPr marL="0" indent="0">
              <a:buNone/>
            </a:pPr>
            <a:r>
              <a:rPr lang="en-US" sz="1800" dirty="0" smtClean="0"/>
              <a:t>      - Middle </a:t>
            </a:r>
            <a:r>
              <a:rPr lang="en-US" sz="1800" dirty="0"/>
              <a:t>Eastern influences and practices are found in traditional Moor dishes, </a:t>
            </a:r>
            <a:endParaRPr lang="en-US" sz="1800" dirty="0" smtClean="0"/>
          </a:p>
          <a:p>
            <a:pPr marL="0" indent="0">
              <a:buNone/>
            </a:pPr>
            <a:r>
              <a:rPr lang="ja-JP" altLang="en-US" sz="1800" dirty="0"/>
              <a:t>　</a:t>
            </a:r>
            <a:r>
              <a:rPr lang="ja-JP" altLang="en-US" sz="1800" dirty="0" smtClean="0"/>
              <a:t>　　</a:t>
            </a:r>
            <a:r>
              <a:rPr lang="en-US" sz="1800" dirty="0" smtClean="0"/>
              <a:t>while Dutch  </a:t>
            </a:r>
            <a:r>
              <a:rPr lang="en-US" sz="1800" dirty="0"/>
              <a:t>and Portuguese influences are found with the island's </a:t>
            </a:r>
            <a:r>
              <a:rPr lang="en-US" sz="1800" dirty="0" smtClean="0"/>
              <a:t>Burgher</a:t>
            </a:r>
          </a:p>
          <a:p>
            <a:pPr marL="0" indent="0">
              <a:buNone/>
            </a:pPr>
            <a:r>
              <a:rPr lang="ja-JP" altLang="en-US" sz="1800" dirty="0"/>
              <a:t>　</a:t>
            </a:r>
            <a:r>
              <a:rPr lang="ja-JP" altLang="en-US" sz="1800" dirty="0" smtClean="0"/>
              <a:t>　　</a:t>
            </a:r>
            <a:r>
              <a:rPr lang="en-US" sz="1800" dirty="0" smtClean="0"/>
              <a:t> </a:t>
            </a:r>
            <a:r>
              <a:rPr lang="en-US" sz="1800" dirty="0"/>
              <a:t>community preserving </a:t>
            </a:r>
            <a:r>
              <a:rPr lang="en-US" sz="1800" dirty="0" smtClean="0"/>
              <a:t>their</a:t>
            </a:r>
            <a:r>
              <a:rPr lang="ja-JP" altLang="en-US" sz="1800" dirty="0" smtClean="0"/>
              <a:t>　</a:t>
            </a:r>
            <a:r>
              <a:rPr lang="en-US" altLang="ja-JP" sz="1800" dirty="0" smtClean="0"/>
              <a:t>c</a:t>
            </a:r>
            <a:r>
              <a:rPr lang="en-US" sz="1800" dirty="0" smtClean="0"/>
              <a:t>ulture </a:t>
            </a:r>
            <a:r>
              <a:rPr lang="en-US" sz="1800" dirty="0"/>
              <a:t>through traditional dishes such as </a:t>
            </a:r>
            <a:r>
              <a:rPr lang="en-US" sz="1800" dirty="0" err="1"/>
              <a:t>Lamprais</a:t>
            </a:r>
            <a:r>
              <a:rPr lang="en-US" sz="1800" dirty="0"/>
              <a:t> </a:t>
            </a:r>
            <a:endParaRPr lang="en-US" sz="1800" dirty="0" smtClean="0"/>
          </a:p>
          <a:p>
            <a:pPr marL="0" indent="0">
              <a:buNone/>
            </a:pPr>
            <a:r>
              <a:rPr lang="ja-JP" altLang="en-US" sz="1800" dirty="0"/>
              <a:t>　</a:t>
            </a:r>
            <a:r>
              <a:rPr lang="ja-JP" altLang="en-US" sz="1800" dirty="0" smtClean="0"/>
              <a:t>　　</a:t>
            </a:r>
            <a:r>
              <a:rPr lang="en-US" sz="1800" dirty="0" smtClean="0"/>
              <a:t>(</a:t>
            </a:r>
            <a:r>
              <a:rPr lang="en-US" sz="1800" dirty="0"/>
              <a:t>rice cooked in stock and baked in a </a:t>
            </a:r>
            <a:r>
              <a:rPr lang="en-US" sz="1800" dirty="0" smtClean="0"/>
              <a:t>banana </a:t>
            </a:r>
            <a:r>
              <a:rPr lang="en-US" sz="1800" dirty="0"/>
              <a:t>leaf), </a:t>
            </a:r>
            <a:r>
              <a:rPr lang="en-US" sz="1800" dirty="0" err="1"/>
              <a:t>Breudher</a:t>
            </a:r>
            <a:r>
              <a:rPr lang="en-US" sz="1800" dirty="0"/>
              <a:t> (Dutch Holiday </a:t>
            </a:r>
            <a:endParaRPr lang="en-US" sz="1800" dirty="0" smtClean="0"/>
          </a:p>
          <a:p>
            <a:pPr marL="0" indent="0">
              <a:buNone/>
            </a:pPr>
            <a:r>
              <a:rPr lang="ja-JP" altLang="en-US" sz="1800" dirty="0"/>
              <a:t>　</a:t>
            </a:r>
            <a:r>
              <a:rPr lang="ja-JP" altLang="en-US" sz="1800" dirty="0" smtClean="0"/>
              <a:t>　　</a:t>
            </a:r>
            <a:r>
              <a:rPr lang="en-US" altLang="ja-JP" sz="1800" dirty="0" smtClean="0"/>
              <a:t>B</a:t>
            </a:r>
            <a:r>
              <a:rPr lang="en-US" sz="1800" dirty="0" smtClean="0"/>
              <a:t>iscuit</a:t>
            </a:r>
            <a:r>
              <a:rPr lang="en-US" sz="1800" dirty="0"/>
              <a:t>), and Bolo </a:t>
            </a:r>
            <a:r>
              <a:rPr lang="en-US" sz="1800" dirty="0" err="1"/>
              <a:t>Fiado</a:t>
            </a:r>
            <a:r>
              <a:rPr lang="en-US" sz="1800" dirty="0"/>
              <a:t> (Portuguese-style layer cake). </a:t>
            </a:r>
          </a:p>
          <a:p>
            <a:pPr marL="0" indent="0">
              <a:buNone/>
            </a:pPr>
            <a:r>
              <a:rPr lang="ja-JP" altLang="en-US" sz="1800" dirty="0" smtClean="0"/>
              <a:t>　　－</a:t>
            </a:r>
            <a:r>
              <a:rPr lang="en-US" sz="1800" dirty="0" smtClean="0"/>
              <a:t>In </a:t>
            </a:r>
            <a:r>
              <a:rPr lang="en-US" sz="1800" dirty="0"/>
              <a:t>April, Sri Lankans celebrate the Buddhist and Hindu new year </a:t>
            </a:r>
            <a:r>
              <a:rPr lang="en-US" sz="1800" dirty="0" smtClean="0"/>
              <a:t>festival.</a:t>
            </a:r>
            <a:endParaRPr lang="en-US" sz="1800" dirty="0"/>
          </a:p>
          <a:p>
            <a:pPr marL="0" indent="0">
              <a:buNone/>
            </a:pPr>
            <a:r>
              <a:rPr lang="en-US" sz="1800" dirty="0" smtClean="0"/>
              <a:t>                                                                                                                                            </a:t>
            </a:r>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24</a:t>
            </a:fld>
            <a:endParaRPr lang="en-US" dirty="0"/>
          </a:p>
        </p:txBody>
      </p:sp>
    </p:spTree>
    <p:extLst>
      <p:ext uri="{BB962C8B-B14F-4D97-AF65-F5344CB8AC3E}">
        <p14:creationId xmlns:p14="http://schemas.microsoft.com/office/powerpoint/2010/main" val="2379833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lang="en-US" dirty="0" smtClean="0"/>
              <a:t>Culture </a:t>
            </a:r>
            <a:endParaRPr lang="en-US" dirty="0"/>
          </a:p>
        </p:txBody>
      </p:sp>
      <p:sp>
        <p:nvSpPr>
          <p:cNvPr id="3" name="コンテンツ プレースホルダー 2"/>
          <p:cNvSpPr>
            <a:spLocks noGrp="1"/>
          </p:cNvSpPr>
          <p:nvPr>
            <p:ph idx="1"/>
          </p:nvPr>
        </p:nvSpPr>
        <p:spPr>
          <a:xfrm>
            <a:off x="457200" y="1052736"/>
            <a:ext cx="8229600" cy="5616624"/>
          </a:xfrm>
        </p:spPr>
        <p:txBody>
          <a:bodyPr>
            <a:normAutofit fontScale="92500" lnSpcReduction="10000"/>
          </a:bodyPr>
          <a:lstStyle/>
          <a:p>
            <a:pPr marL="0" indent="0">
              <a:lnSpc>
                <a:spcPct val="120000"/>
              </a:lnSpc>
              <a:buNone/>
            </a:pPr>
            <a:r>
              <a:rPr lang="en-US" b="1" dirty="0" smtClean="0"/>
              <a:t>Spo</a:t>
            </a:r>
            <a:r>
              <a:rPr lang="en-US" altLang="ja-JP" b="1" dirty="0" smtClean="0"/>
              <a:t>rts</a:t>
            </a:r>
            <a:r>
              <a:rPr lang="ja-JP" altLang="en-US" b="1" dirty="0" smtClean="0"/>
              <a:t>：</a:t>
            </a:r>
            <a:endParaRPr lang="en-US" altLang="ja-JP" b="1" dirty="0" smtClean="0"/>
          </a:p>
          <a:p>
            <a:pPr>
              <a:lnSpc>
                <a:spcPct val="120000"/>
              </a:lnSpc>
            </a:pPr>
            <a:r>
              <a:rPr lang="en-US" b="1" dirty="0" smtClean="0"/>
              <a:t>While </a:t>
            </a:r>
            <a:r>
              <a:rPr lang="en-US" b="1" dirty="0"/>
              <a:t>the national sport in Sri Lanka is </a:t>
            </a:r>
            <a:r>
              <a:rPr lang="en-US" b="1" dirty="0" smtClean="0"/>
              <a:t>volleyball</a:t>
            </a:r>
          </a:p>
          <a:p>
            <a:pPr>
              <a:lnSpc>
                <a:spcPct val="120000"/>
              </a:lnSpc>
            </a:pPr>
            <a:r>
              <a:rPr lang="en-US" altLang="ja-JP" b="1" dirty="0" smtClean="0"/>
              <a:t>B</a:t>
            </a:r>
            <a:r>
              <a:rPr lang="en-US" b="1" dirty="0" smtClean="0"/>
              <a:t>y </a:t>
            </a:r>
            <a:r>
              <a:rPr lang="en-US" b="1" dirty="0"/>
              <a:t>far the most popular sport in the country is cricket</a:t>
            </a:r>
            <a:r>
              <a:rPr lang="en-US" b="1" dirty="0" smtClean="0"/>
              <a:t>.</a:t>
            </a:r>
          </a:p>
          <a:p>
            <a:pPr>
              <a:lnSpc>
                <a:spcPct val="120000"/>
              </a:lnSpc>
            </a:pPr>
            <a:r>
              <a:rPr lang="en-US" b="1" dirty="0" smtClean="0"/>
              <a:t> </a:t>
            </a:r>
            <a:r>
              <a:rPr lang="en-US" b="1" dirty="0"/>
              <a:t>Rugby union also enjoys extensive </a:t>
            </a:r>
            <a:r>
              <a:rPr lang="en-US" b="1" dirty="0" smtClean="0"/>
              <a:t>popularity, </a:t>
            </a:r>
            <a:r>
              <a:rPr lang="en-US" b="1" dirty="0"/>
              <a:t>as do athletics, football (soccer), netball and tennis. </a:t>
            </a:r>
            <a:endParaRPr lang="en-US" b="1" dirty="0" smtClean="0"/>
          </a:p>
          <a:p>
            <a:pPr>
              <a:lnSpc>
                <a:spcPct val="120000"/>
              </a:lnSpc>
            </a:pPr>
            <a:r>
              <a:rPr lang="en-US" b="1" dirty="0" smtClean="0"/>
              <a:t>Sri </a:t>
            </a:r>
            <a:r>
              <a:rPr lang="en-US" b="1" dirty="0"/>
              <a:t>Lanka's schools and colleges regularly </a:t>
            </a:r>
            <a:r>
              <a:rPr lang="en-US" b="1" dirty="0" smtClean="0"/>
              <a:t>organize </a:t>
            </a:r>
            <a:r>
              <a:rPr lang="en-US" b="1" dirty="0"/>
              <a:t>sports and athletics teams, competing on provincial and national levels. </a:t>
            </a:r>
          </a:p>
          <a:p>
            <a:pPr>
              <a:lnSpc>
                <a:spcPct val="120000"/>
              </a:lnSpc>
            </a:pPr>
            <a:endParaRPr lang="en-US" sz="2800" dirty="0"/>
          </a:p>
        </p:txBody>
      </p:sp>
      <p:sp>
        <p:nvSpPr>
          <p:cNvPr id="4" name="正方形/長方形 3"/>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
        <p:nvSpPr>
          <p:cNvPr id="5" name="スライド番号プレースホルダー 4"/>
          <p:cNvSpPr>
            <a:spLocks noGrp="1"/>
          </p:cNvSpPr>
          <p:nvPr>
            <p:ph type="sldNum" sz="quarter" idx="12"/>
          </p:nvPr>
        </p:nvSpPr>
        <p:spPr/>
        <p:txBody>
          <a:bodyPr/>
          <a:lstStyle/>
          <a:p>
            <a:fld id="{4DE18846-026E-4D51-A672-99437492C653}" type="slidenum">
              <a:rPr lang="en-US" smtClean="0"/>
              <a:t>25</a:t>
            </a:fld>
            <a:endParaRPr lang="en-US" dirty="0"/>
          </a:p>
        </p:txBody>
      </p:sp>
    </p:spTree>
    <p:extLst>
      <p:ext uri="{BB962C8B-B14F-4D97-AF65-F5344CB8AC3E}">
        <p14:creationId xmlns:p14="http://schemas.microsoft.com/office/powerpoint/2010/main" val="322148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lstStyle/>
          <a:p>
            <a:r>
              <a:rPr lang="en-US" altLang="ja-JP" dirty="0" smtClean="0"/>
              <a:t>Sports with Tokyo 2020 Olympic</a:t>
            </a:r>
          </a:p>
          <a:p>
            <a:r>
              <a:rPr lang="en-US" altLang="ja-JP" dirty="0" smtClean="0"/>
              <a:t>Rio 2016 (Sri Lanka Team) participated 9 members(seven men and two women) in six different sports: Track and Fields, Badminton, Judo, Shooting, Swimming, and weight lifting.</a:t>
            </a:r>
          </a:p>
          <a:p>
            <a:r>
              <a:rPr lang="en-US" altLang="ja-JP" dirty="0" smtClean="0"/>
              <a:t>Tokyo 2020 (??):</a:t>
            </a:r>
          </a:p>
          <a:p>
            <a:pPr marL="0" indent="0">
              <a:buNone/>
            </a:pPr>
            <a:r>
              <a:rPr lang="en-US" altLang="ja-JP" dirty="0"/>
              <a:t> </a:t>
            </a:r>
            <a:r>
              <a:rPr lang="en-US" altLang="ja-JP" dirty="0" smtClean="0"/>
              <a:t>   Track &amp; Field, Swimming, Badminton,</a:t>
            </a:r>
          </a:p>
          <a:p>
            <a:pPr marL="0" indent="0">
              <a:buNone/>
            </a:pPr>
            <a:r>
              <a:rPr lang="en-US" altLang="ja-JP" dirty="0"/>
              <a:t> </a:t>
            </a:r>
            <a:r>
              <a:rPr lang="en-US" altLang="ja-JP" dirty="0" smtClean="0"/>
              <a:t>   </a:t>
            </a:r>
            <a:r>
              <a:rPr lang="en-US" altLang="ja-JP" dirty="0" err="1" smtClean="0"/>
              <a:t>Tekondo</a:t>
            </a:r>
            <a:r>
              <a:rPr lang="en-US" altLang="ja-JP" dirty="0" smtClean="0"/>
              <a:t>, Tennis, Shooting, Weight lifting,</a:t>
            </a:r>
          </a:p>
          <a:p>
            <a:pPr marL="0" indent="0">
              <a:buNone/>
            </a:pPr>
            <a:r>
              <a:rPr lang="en-US" altLang="ja-JP" dirty="0"/>
              <a:t> </a:t>
            </a:r>
            <a:r>
              <a:rPr lang="en-US" altLang="ja-JP" dirty="0" smtClean="0"/>
              <a:t>   Canoeing, Karate, Equestrian, Baseball, etc. </a:t>
            </a:r>
            <a:endParaRPr lang="en-US" dirty="0"/>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26</a:t>
            </a:fld>
            <a:endParaRPr lang="en-US" dirty="0"/>
          </a:p>
        </p:txBody>
      </p:sp>
    </p:spTree>
    <p:extLst>
      <p:ext uri="{BB962C8B-B14F-4D97-AF65-F5344CB8AC3E}">
        <p14:creationId xmlns:p14="http://schemas.microsoft.com/office/powerpoint/2010/main" val="3738895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en-US" dirty="0" smtClean="0"/>
              <a:t>Sightseeing Place </a:t>
            </a:r>
            <a:endParaRPr lang="en-US" dirty="0"/>
          </a:p>
        </p:txBody>
      </p:sp>
      <p:sp>
        <p:nvSpPr>
          <p:cNvPr id="3" name="コンテンツ プレースホルダー 2"/>
          <p:cNvSpPr>
            <a:spLocks noGrp="1"/>
          </p:cNvSpPr>
          <p:nvPr>
            <p:ph idx="1"/>
          </p:nvPr>
        </p:nvSpPr>
        <p:spPr>
          <a:xfrm>
            <a:off x="467544" y="764704"/>
            <a:ext cx="8229600" cy="5400600"/>
          </a:xfrm>
        </p:spPr>
        <p:txBody>
          <a:bodyPr>
            <a:noAutofit/>
          </a:bodyPr>
          <a:lstStyle/>
          <a:p>
            <a:r>
              <a:rPr lang="en-US" sz="2000" dirty="0" smtClean="0"/>
              <a:t>There are 8 world heritages in Sri Lanka. </a:t>
            </a:r>
          </a:p>
          <a:p>
            <a:pPr marL="0" indent="0">
              <a:buNone/>
            </a:pPr>
            <a:r>
              <a:rPr lang="en-US" sz="2000" dirty="0" smtClean="0"/>
              <a:t>1</a:t>
            </a:r>
            <a:r>
              <a:rPr lang="en-US" sz="2000" b="1" dirty="0" smtClean="0"/>
              <a:t>. </a:t>
            </a:r>
            <a:r>
              <a:rPr lang="en-US" sz="2000" b="1" dirty="0" err="1" smtClean="0"/>
              <a:t>Polonnaruwa</a:t>
            </a:r>
            <a:r>
              <a:rPr lang="en-US" sz="2000" b="1" dirty="0" smtClean="0"/>
              <a:t>: (Ancient City of</a:t>
            </a:r>
            <a:r>
              <a:rPr lang="en-US" sz="2000" b="1" dirty="0"/>
              <a:t> </a:t>
            </a:r>
            <a:r>
              <a:rPr lang="en-US" sz="2000" b="1" dirty="0" smtClean="0"/>
              <a:t> </a:t>
            </a:r>
            <a:r>
              <a:rPr lang="en-US" sz="2000" b="1" dirty="0" err="1"/>
              <a:t>Polonnaruwa</a:t>
            </a:r>
            <a:r>
              <a:rPr lang="en-US" sz="2000" b="1" dirty="0" smtClean="0"/>
              <a:t> )</a:t>
            </a:r>
          </a:p>
          <a:p>
            <a:pPr marL="0" indent="0">
              <a:buNone/>
            </a:pPr>
            <a:r>
              <a:rPr lang="en-US" sz="2000" dirty="0" err="1" smtClean="0"/>
              <a:t>Polonnaruwa</a:t>
            </a:r>
            <a:r>
              <a:rPr lang="en-US" sz="2000" dirty="0" smtClean="0"/>
              <a:t> was the second capital of Sri Lanka after the destruction of Anuradhapura in 993.  Historical monuments and garden city created in the 12th century.</a:t>
            </a:r>
          </a:p>
          <a:p>
            <a:pPr marL="0" indent="0">
              <a:buNone/>
            </a:pPr>
            <a:endParaRPr lang="en-US" sz="2000" dirty="0"/>
          </a:p>
          <a:p>
            <a:pPr marL="0" indent="0">
              <a:buNone/>
            </a:pPr>
            <a:r>
              <a:rPr lang="en-US" sz="2000" b="1" dirty="0" smtClean="0"/>
              <a:t>2. </a:t>
            </a:r>
            <a:r>
              <a:rPr lang="en-US" sz="2000" b="1" dirty="0" err="1" smtClean="0"/>
              <a:t>Sigiriya</a:t>
            </a:r>
            <a:r>
              <a:rPr lang="en-US" sz="2000" b="1" dirty="0" smtClean="0"/>
              <a:t>: (Ancient City</a:t>
            </a:r>
            <a:r>
              <a:rPr lang="en-US" sz="2000" b="1" dirty="0"/>
              <a:t> </a:t>
            </a:r>
            <a:r>
              <a:rPr lang="en-US" sz="2000" b="1" dirty="0" smtClean="0"/>
              <a:t>of  </a:t>
            </a:r>
            <a:r>
              <a:rPr lang="en-US" sz="2000" b="1" dirty="0" err="1"/>
              <a:t>Sigiriya</a:t>
            </a:r>
            <a:r>
              <a:rPr lang="en-US" sz="2000" b="1" dirty="0" smtClean="0"/>
              <a:t>)</a:t>
            </a:r>
          </a:p>
          <a:p>
            <a:pPr marL="0" indent="0">
              <a:buNone/>
            </a:pPr>
            <a:r>
              <a:rPr lang="en-US" sz="2000" dirty="0" smtClean="0"/>
              <a:t>The ruins of the capital built by the parricidal King </a:t>
            </a:r>
            <a:r>
              <a:rPr lang="en-US" sz="2000" dirty="0" err="1" smtClean="0"/>
              <a:t>Kassapa</a:t>
            </a:r>
            <a:r>
              <a:rPr lang="en-US" sz="2000" dirty="0" smtClean="0"/>
              <a:t> I (477–95) lie on the steep slopes and at the summit of a granite peak standing some </a:t>
            </a:r>
            <a:r>
              <a:rPr lang="en-US" sz="2000" dirty="0" err="1" smtClean="0"/>
              <a:t>180m</a:t>
            </a:r>
            <a:r>
              <a:rPr lang="en-US" sz="2000" dirty="0" smtClean="0"/>
              <a:t> high.</a:t>
            </a:r>
          </a:p>
          <a:p>
            <a:pPr marL="0" indent="0">
              <a:buNone/>
            </a:pPr>
            <a:endParaRPr lang="en-US" sz="2000" dirty="0" smtClean="0"/>
          </a:p>
          <a:p>
            <a:pPr marL="0" indent="0">
              <a:buNone/>
            </a:pPr>
            <a:r>
              <a:rPr lang="en-US" sz="2000" b="1" dirty="0" smtClean="0"/>
              <a:t>3. Anuradhapura: (Sacred City)</a:t>
            </a:r>
          </a:p>
          <a:p>
            <a:pPr marL="0" indent="0">
              <a:buNone/>
            </a:pPr>
            <a:r>
              <a:rPr lang="en-US" sz="2000" dirty="0" smtClean="0"/>
              <a:t>Anuradhapura, a Ceylonese political and religious capital that flourished for 1,300 years, was abandoned after an invasion in 993. Hidden away in dense jungle for many years but now </a:t>
            </a:r>
            <a:r>
              <a:rPr lang="en-US" sz="2000" dirty="0" err="1" smtClean="0"/>
              <a:t>avilable</a:t>
            </a:r>
            <a:r>
              <a:rPr lang="en-US" sz="2000" dirty="0" smtClean="0"/>
              <a:t>.</a:t>
            </a:r>
          </a:p>
          <a:p>
            <a:pPr marL="0" indent="0">
              <a:buNone/>
            </a:pPr>
            <a:endParaRPr lang="en-US" sz="2000" dirty="0" smtClean="0"/>
          </a:p>
          <a:p>
            <a:endParaRPr lang="en-US" sz="2000" dirty="0" smtClean="0"/>
          </a:p>
          <a:p>
            <a:endParaRPr lang="en-US" sz="2000" dirty="0"/>
          </a:p>
        </p:txBody>
      </p:sp>
      <p:sp>
        <p:nvSpPr>
          <p:cNvPr id="4" name="正方形/長方形 3"/>
          <p:cNvSpPr/>
          <p:nvPr/>
        </p:nvSpPr>
        <p:spPr>
          <a:xfrm>
            <a:off x="7884368" y="6237312"/>
            <a:ext cx="832792" cy="369332"/>
          </a:xfrm>
          <a:prstGeom prst="rect">
            <a:avLst/>
          </a:prstGeom>
        </p:spPr>
        <p:txBody>
          <a:bodyPr wrap="none">
            <a:spAutoFit/>
          </a:bodyPr>
          <a:lstStyle/>
          <a:p>
            <a:r>
              <a:rPr lang="en-US" dirty="0"/>
              <a:t>*</a:t>
            </a:r>
            <a:r>
              <a:rPr lang="en-US" dirty="0" smtClean="0"/>
              <a:t>Rf.WF</a:t>
            </a:r>
            <a:endParaRPr lang="en-US" dirty="0"/>
          </a:p>
        </p:txBody>
      </p:sp>
      <p:sp>
        <p:nvSpPr>
          <p:cNvPr id="5" name="スライド番号プレースホルダー 4"/>
          <p:cNvSpPr>
            <a:spLocks noGrp="1"/>
          </p:cNvSpPr>
          <p:nvPr>
            <p:ph type="sldNum" sz="quarter" idx="12"/>
          </p:nvPr>
        </p:nvSpPr>
        <p:spPr/>
        <p:txBody>
          <a:bodyPr/>
          <a:lstStyle/>
          <a:p>
            <a:fld id="{4DE18846-026E-4D51-A672-99437492C653}" type="slidenum">
              <a:rPr lang="en-US" smtClean="0"/>
              <a:t>27</a:t>
            </a:fld>
            <a:endParaRPr lang="en-US" dirty="0"/>
          </a:p>
        </p:txBody>
      </p:sp>
    </p:spTree>
    <p:extLst>
      <p:ext uri="{BB962C8B-B14F-4D97-AF65-F5344CB8AC3E}">
        <p14:creationId xmlns:p14="http://schemas.microsoft.com/office/powerpoint/2010/main" val="257616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Sightseeing </a:t>
            </a:r>
            <a:r>
              <a:rPr lang="en-US" altLang="ja-JP" dirty="0" smtClean="0"/>
              <a:t>Spot</a:t>
            </a:r>
            <a:endParaRPr lang="en-US" dirty="0"/>
          </a:p>
        </p:txBody>
      </p:sp>
      <p:sp>
        <p:nvSpPr>
          <p:cNvPr id="3" name="コンテンツ プレースホルダー 2"/>
          <p:cNvSpPr>
            <a:spLocks noGrp="1"/>
          </p:cNvSpPr>
          <p:nvPr>
            <p:ph idx="1"/>
          </p:nvPr>
        </p:nvSpPr>
        <p:spPr/>
        <p:txBody>
          <a:bodyPr>
            <a:normAutofit fontScale="62500" lnSpcReduction="20000"/>
          </a:bodyPr>
          <a:lstStyle/>
          <a:p>
            <a:pPr marL="0" indent="0">
              <a:buNone/>
            </a:pPr>
            <a:r>
              <a:rPr lang="en-US" b="1" dirty="0" smtClean="0"/>
              <a:t>4. Galle:(Old </a:t>
            </a:r>
            <a:r>
              <a:rPr lang="en-US" b="1" dirty="0"/>
              <a:t>Town of Galle and its </a:t>
            </a:r>
            <a:r>
              <a:rPr lang="en-US" b="1" dirty="0" smtClean="0"/>
              <a:t>Fortifications)</a:t>
            </a:r>
            <a:endParaRPr lang="en-US" b="1" dirty="0"/>
          </a:p>
          <a:p>
            <a:r>
              <a:rPr lang="en-US" dirty="0"/>
              <a:t>Founded in the 16th century by the </a:t>
            </a:r>
            <a:r>
              <a:rPr lang="en-US" dirty="0" smtClean="0"/>
              <a:t>Portuguese and lasted by 18</a:t>
            </a:r>
            <a:r>
              <a:rPr lang="en-US" baseline="30000" dirty="0" smtClean="0"/>
              <a:t>th</a:t>
            </a:r>
            <a:r>
              <a:rPr lang="en-US" dirty="0" smtClean="0"/>
              <a:t> century. The </a:t>
            </a:r>
            <a:r>
              <a:rPr lang="en-US" dirty="0"/>
              <a:t>best example of a fortified city built by Europeans in South and South-East </a:t>
            </a:r>
            <a:r>
              <a:rPr lang="en-US" dirty="0" smtClean="0"/>
              <a:t>Asia.</a:t>
            </a:r>
          </a:p>
          <a:p>
            <a:endParaRPr lang="en-US" dirty="0" smtClean="0"/>
          </a:p>
          <a:p>
            <a:pPr marL="0" indent="0">
              <a:buNone/>
            </a:pPr>
            <a:r>
              <a:rPr lang="en-US" b="1" dirty="0" smtClean="0"/>
              <a:t>5. Kandy:(Sacred City)</a:t>
            </a:r>
            <a:endParaRPr lang="en-US" b="1" dirty="0"/>
          </a:p>
          <a:p>
            <a:r>
              <a:rPr lang="en-US" dirty="0"/>
              <a:t>This </a:t>
            </a:r>
            <a:r>
              <a:rPr lang="en-US" dirty="0" smtClean="0"/>
              <a:t>Kandy was </a:t>
            </a:r>
            <a:r>
              <a:rPr lang="en-US" dirty="0"/>
              <a:t>the last capital of the Sinhala kings whose patronage enabled the </a:t>
            </a:r>
            <a:r>
              <a:rPr lang="en-US" dirty="0" err="1"/>
              <a:t>Dinahala</a:t>
            </a:r>
            <a:r>
              <a:rPr lang="en-US" dirty="0"/>
              <a:t> culture to flourish for more than 2,500 years until </a:t>
            </a:r>
            <a:r>
              <a:rPr lang="en-US" dirty="0" smtClean="0"/>
              <a:t>British occupation </a:t>
            </a:r>
            <a:r>
              <a:rPr lang="en-US" dirty="0"/>
              <a:t>in 1815. </a:t>
            </a:r>
            <a:r>
              <a:rPr lang="en-US" dirty="0" smtClean="0"/>
              <a:t>Also the </a:t>
            </a:r>
            <a:r>
              <a:rPr lang="en-US" dirty="0"/>
              <a:t>Temple of the Tooth Relic (the sacred tooth of the </a:t>
            </a:r>
            <a:r>
              <a:rPr lang="en-US" dirty="0" smtClean="0"/>
              <a:t>Buddha) is a </a:t>
            </a:r>
            <a:r>
              <a:rPr lang="en-US" dirty="0"/>
              <a:t>famous pilgrimage site</a:t>
            </a:r>
            <a:r>
              <a:rPr lang="en-US" dirty="0" smtClean="0"/>
              <a:t>.</a:t>
            </a:r>
            <a:r>
              <a:rPr lang="en-US" b="1" dirty="0"/>
              <a:t> </a:t>
            </a:r>
            <a:endParaRPr lang="en-US" b="1" dirty="0" smtClean="0"/>
          </a:p>
          <a:p>
            <a:endParaRPr lang="en-US" b="1" dirty="0" smtClean="0"/>
          </a:p>
          <a:p>
            <a:pPr marL="0" indent="0">
              <a:buNone/>
            </a:pPr>
            <a:r>
              <a:rPr lang="en-US" b="1" dirty="0" smtClean="0"/>
              <a:t>6. </a:t>
            </a:r>
            <a:r>
              <a:rPr lang="en-US" b="1" dirty="0" err="1" smtClean="0"/>
              <a:t>Dambulla</a:t>
            </a:r>
            <a:r>
              <a:rPr lang="en-US" b="1" dirty="0">
                <a:sym typeface="Wingdings" panose="05000000000000000000" pitchFamily="2" charset="2"/>
              </a:rPr>
              <a:t>(</a:t>
            </a:r>
            <a:r>
              <a:rPr lang="en-US" b="1" dirty="0" smtClean="0"/>
              <a:t> </a:t>
            </a:r>
            <a:r>
              <a:rPr lang="en-US" b="1" dirty="0" err="1" smtClean="0"/>
              <a:t>Rangiri</a:t>
            </a:r>
            <a:r>
              <a:rPr lang="en-US" b="1" dirty="0" smtClean="0"/>
              <a:t> </a:t>
            </a:r>
            <a:r>
              <a:rPr lang="en-US" b="1" dirty="0" err="1"/>
              <a:t>Dambulla</a:t>
            </a:r>
            <a:r>
              <a:rPr lang="en-US" b="1" dirty="0"/>
              <a:t> Cave </a:t>
            </a:r>
            <a:r>
              <a:rPr lang="en-US" b="1" dirty="0" smtClean="0"/>
              <a:t>Temple)</a:t>
            </a:r>
            <a:endParaRPr lang="en-US" b="1" dirty="0"/>
          </a:p>
          <a:p>
            <a:r>
              <a:rPr lang="en-US" dirty="0"/>
              <a:t>A sacred pilgrimage site for 22 centuries, this cave monastery, with its five sanctuaries, is the largest, best-preserved cave-temple complex in Sri Lanka. The Buddhist mural paintings (covering an area of 2,100 </a:t>
            </a:r>
            <a:r>
              <a:rPr lang="en-US" dirty="0" err="1"/>
              <a:t>m</a:t>
            </a:r>
            <a:r>
              <a:rPr lang="en-US" baseline="30000" dirty="0" err="1"/>
              <a:t>2</a:t>
            </a:r>
            <a:r>
              <a:rPr lang="en-US" dirty="0"/>
              <a:t> ) are of particular importance, as are the 157 statues.</a:t>
            </a:r>
          </a:p>
          <a:p>
            <a:endParaRPr lang="en-US" dirty="0"/>
          </a:p>
          <a:p>
            <a:endParaRPr lang="en-US" dirty="0"/>
          </a:p>
        </p:txBody>
      </p:sp>
      <p:sp>
        <p:nvSpPr>
          <p:cNvPr id="4" name="正方形/長方形 3"/>
          <p:cNvSpPr/>
          <p:nvPr/>
        </p:nvSpPr>
        <p:spPr>
          <a:xfrm>
            <a:off x="7092280" y="6165304"/>
            <a:ext cx="943018" cy="369332"/>
          </a:xfrm>
          <a:prstGeom prst="rect">
            <a:avLst/>
          </a:prstGeom>
        </p:spPr>
        <p:txBody>
          <a:bodyPr wrap="square">
            <a:spAutoFit/>
          </a:bodyPr>
          <a:lstStyle/>
          <a:p>
            <a:r>
              <a:rPr lang="en-US" dirty="0"/>
              <a:t>*</a:t>
            </a:r>
            <a:r>
              <a:rPr lang="en-US" dirty="0" smtClean="0"/>
              <a:t>Rf.WF</a:t>
            </a:r>
            <a:endParaRPr lang="en-US" dirty="0"/>
          </a:p>
        </p:txBody>
      </p:sp>
      <p:sp>
        <p:nvSpPr>
          <p:cNvPr id="5" name="スライド番号プレースホルダー 4"/>
          <p:cNvSpPr>
            <a:spLocks noGrp="1"/>
          </p:cNvSpPr>
          <p:nvPr>
            <p:ph type="sldNum" sz="quarter" idx="12"/>
          </p:nvPr>
        </p:nvSpPr>
        <p:spPr/>
        <p:txBody>
          <a:bodyPr/>
          <a:lstStyle/>
          <a:p>
            <a:fld id="{4DE18846-026E-4D51-A672-99437492C653}" type="slidenum">
              <a:rPr lang="en-US" smtClean="0"/>
              <a:t>28</a:t>
            </a:fld>
            <a:endParaRPr lang="en-US" dirty="0"/>
          </a:p>
        </p:txBody>
      </p:sp>
    </p:spTree>
    <p:extLst>
      <p:ext uri="{BB962C8B-B14F-4D97-AF65-F5344CB8AC3E}">
        <p14:creationId xmlns:p14="http://schemas.microsoft.com/office/powerpoint/2010/main" val="1848943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Sightseeing </a:t>
            </a:r>
            <a:r>
              <a:rPr lang="en-US" altLang="ja-JP" dirty="0" smtClean="0"/>
              <a:t>Spot</a:t>
            </a:r>
            <a:endParaRPr lang="en-US" dirty="0"/>
          </a:p>
        </p:txBody>
      </p:sp>
      <p:sp>
        <p:nvSpPr>
          <p:cNvPr id="3" name="コンテンツ プレースホルダー 2"/>
          <p:cNvSpPr>
            <a:spLocks noGrp="1"/>
          </p:cNvSpPr>
          <p:nvPr>
            <p:ph idx="1"/>
          </p:nvPr>
        </p:nvSpPr>
        <p:spPr/>
        <p:txBody>
          <a:bodyPr>
            <a:noAutofit/>
          </a:bodyPr>
          <a:lstStyle/>
          <a:p>
            <a:pPr marL="0" indent="0">
              <a:buNone/>
            </a:pPr>
            <a:r>
              <a:rPr lang="en-US" sz="1800" b="1" dirty="0" smtClean="0"/>
              <a:t>7.   </a:t>
            </a:r>
            <a:r>
              <a:rPr lang="en-US" sz="1800" b="1" dirty="0" err="1" smtClean="0"/>
              <a:t>Sinharaja</a:t>
            </a:r>
            <a:r>
              <a:rPr lang="en-US" sz="1800" b="1" dirty="0" smtClean="0"/>
              <a:t> </a:t>
            </a:r>
            <a:r>
              <a:rPr lang="en-US" sz="1800" b="1" dirty="0"/>
              <a:t>Forest Reserve</a:t>
            </a:r>
          </a:p>
          <a:p>
            <a:pPr marL="400050" lvl="1" indent="0">
              <a:buNone/>
            </a:pPr>
            <a:r>
              <a:rPr lang="en-US" sz="1800" dirty="0" smtClean="0"/>
              <a:t>Located </a:t>
            </a:r>
            <a:r>
              <a:rPr lang="en-US" sz="1800" dirty="0"/>
              <a:t>in south-west Sri Lanka, </a:t>
            </a:r>
            <a:r>
              <a:rPr lang="en-US" sz="1800" dirty="0" err="1"/>
              <a:t>Sinharaja</a:t>
            </a:r>
            <a:r>
              <a:rPr lang="en-US" sz="1800" dirty="0"/>
              <a:t> is the country's last viable area of primary tropical rainforest. More than 60% of the trees are endemic and many of them are considered rare. There is much endemic wildlife, especially birds, but the reserve is also home to over 50% of Sri Lanka's endemic species of mammals and butterflies, as well as many kinds of insects, reptiles and rare amphibians</a:t>
            </a:r>
            <a:r>
              <a:rPr lang="en-US" sz="1800" dirty="0" smtClean="0"/>
              <a:t>.</a:t>
            </a:r>
          </a:p>
          <a:p>
            <a:endParaRPr lang="en-US" sz="1800" dirty="0"/>
          </a:p>
          <a:p>
            <a:pPr marL="0" indent="0">
              <a:buNone/>
            </a:pPr>
            <a:r>
              <a:rPr lang="en-US" sz="1800" b="1" dirty="0" smtClean="0"/>
              <a:t>8. Central </a:t>
            </a:r>
            <a:r>
              <a:rPr lang="en-US" sz="1800" b="1" dirty="0"/>
              <a:t>Highlands of Sri Lanka</a:t>
            </a:r>
          </a:p>
          <a:p>
            <a:pPr marL="400050" lvl="1" indent="0">
              <a:buNone/>
            </a:pPr>
            <a:r>
              <a:rPr lang="en-US" sz="1800" dirty="0"/>
              <a:t>Sri Lanka's highlands are situated in the south-central part of the island. The property comprises the Peak Wilderness Protected Area, the Horton Plains National Park and the Knuckles Conservation Forest. These montane forests, where the land rises to 2,500 </a:t>
            </a:r>
            <a:r>
              <a:rPr lang="en-US" sz="1800" dirty="0" err="1"/>
              <a:t>metres</a:t>
            </a:r>
            <a:r>
              <a:rPr lang="en-US" sz="1800" dirty="0"/>
              <a:t> above sea-level, are home to an extraordinary range of flora and fauna, including several endangered species such as the western-purple-faced langur, the Horton Plains slender </a:t>
            </a:r>
            <a:r>
              <a:rPr lang="en-US" sz="1800" dirty="0" err="1"/>
              <a:t>loris</a:t>
            </a:r>
            <a:r>
              <a:rPr lang="en-US" sz="1800" dirty="0"/>
              <a:t> and the Sri Lankan leopard. The region is considered a super biodiversity hotspot.</a:t>
            </a:r>
          </a:p>
          <a:p>
            <a:endParaRPr lang="en-US" sz="1800" dirty="0"/>
          </a:p>
        </p:txBody>
      </p:sp>
      <p:sp>
        <p:nvSpPr>
          <p:cNvPr id="5" name="正方形/長方形 4"/>
          <p:cNvSpPr/>
          <p:nvPr/>
        </p:nvSpPr>
        <p:spPr>
          <a:xfrm>
            <a:off x="7884368" y="6093296"/>
            <a:ext cx="832792" cy="369332"/>
          </a:xfrm>
          <a:prstGeom prst="rect">
            <a:avLst/>
          </a:prstGeom>
        </p:spPr>
        <p:txBody>
          <a:bodyPr wrap="none">
            <a:spAutoFit/>
          </a:bodyPr>
          <a:lstStyle/>
          <a:p>
            <a:r>
              <a:rPr lang="en-US" dirty="0"/>
              <a:t>*</a:t>
            </a:r>
            <a:r>
              <a:rPr lang="en-US" dirty="0" smtClean="0"/>
              <a:t>Rf.WF</a:t>
            </a:r>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29</a:t>
            </a:fld>
            <a:endParaRPr lang="en-US" dirty="0"/>
          </a:p>
        </p:txBody>
      </p:sp>
    </p:spTree>
    <p:extLst>
      <p:ext uri="{BB962C8B-B14F-4D97-AF65-F5344CB8AC3E}">
        <p14:creationId xmlns:p14="http://schemas.microsoft.com/office/powerpoint/2010/main" val="302108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dirty="0" smtClean="0"/>
              <a:t>Today`s agenda: </a:t>
            </a:r>
            <a:br>
              <a:rPr lang="en-US" dirty="0" smtClean="0"/>
            </a:br>
            <a:endParaRPr lang="en-US" dirty="0"/>
          </a:p>
        </p:txBody>
      </p:sp>
      <p:sp>
        <p:nvSpPr>
          <p:cNvPr id="3" name="コンテンツ プレースホルダー 2"/>
          <p:cNvSpPr>
            <a:spLocks noGrp="1"/>
          </p:cNvSpPr>
          <p:nvPr>
            <p:ph idx="1"/>
          </p:nvPr>
        </p:nvSpPr>
        <p:spPr>
          <a:xfrm>
            <a:off x="467544" y="1556792"/>
            <a:ext cx="8229600" cy="4525963"/>
          </a:xfrm>
        </p:spPr>
        <p:txBody>
          <a:bodyPr>
            <a:normAutofit fontScale="70000" lnSpcReduction="20000"/>
          </a:bodyPr>
          <a:lstStyle/>
          <a:p>
            <a:r>
              <a:rPr lang="en-US" dirty="0" smtClean="0"/>
              <a:t> Introduction of today`s instructor</a:t>
            </a:r>
            <a:endParaRPr lang="en-US" altLang="ja-JP" dirty="0" smtClean="0"/>
          </a:p>
          <a:p>
            <a:r>
              <a:rPr lang="ja-JP" altLang="en-US" dirty="0" smtClean="0"/>
              <a:t> </a:t>
            </a:r>
            <a:r>
              <a:rPr lang="en-US" altLang="ja-JP" dirty="0" smtClean="0"/>
              <a:t>Explain how to proceed this lecture</a:t>
            </a:r>
            <a:r>
              <a:rPr lang="ja-JP" altLang="en-US" dirty="0"/>
              <a:t>　</a:t>
            </a:r>
            <a:endParaRPr lang="en-US" altLang="ja-JP" dirty="0" smtClean="0"/>
          </a:p>
          <a:p>
            <a:r>
              <a:rPr lang="en-US" dirty="0" smtClean="0"/>
              <a:t> Explore </a:t>
            </a:r>
            <a:r>
              <a:rPr lang="en-US" u="sng" dirty="0" smtClean="0"/>
              <a:t>Sri Lanka</a:t>
            </a:r>
            <a:r>
              <a:rPr lang="en-US" dirty="0" smtClean="0"/>
              <a:t>:</a:t>
            </a:r>
          </a:p>
          <a:p>
            <a:pPr marL="0" indent="0">
              <a:buNone/>
            </a:pPr>
            <a:r>
              <a:rPr lang="en-US" dirty="0" smtClean="0"/>
              <a:t>     What do you know about </a:t>
            </a:r>
            <a:r>
              <a:rPr lang="en-US" u="sng" dirty="0" smtClean="0"/>
              <a:t>Sri Lanka</a:t>
            </a:r>
            <a:r>
              <a:rPr lang="en-US" dirty="0" smtClean="0"/>
              <a:t>?</a:t>
            </a:r>
          </a:p>
          <a:p>
            <a:pPr marL="0" indent="0">
              <a:buNone/>
            </a:pPr>
            <a:r>
              <a:rPr lang="en-US" dirty="0"/>
              <a:t> </a:t>
            </a:r>
            <a:r>
              <a:rPr lang="en-US" dirty="0" smtClean="0"/>
              <a:t>     Fundamentals: location, geography, climate,  </a:t>
            </a:r>
          </a:p>
          <a:p>
            <a:pPr marL="0" indent="0">
              <a:buNone/>
            </a:pPr>
            <a:r>
              <a:rPr lang="en-US" dirty="0" smtClean="0"/>
              <a:t>      major cities &amp;  population,  history,  industry,</a:t>
            </a:r>
          </a:p>
          <a:p>
            <a:pPr marL="0" indent="0">
              <a:buNone/>
            </a:pPr>
            <a:r>
              <a:rPr lang="en-US" dirty="0"/>
              <a:t> </a:t>
            </a:r>
            <a:r>
              <a:rPr lang="en-US" dirty="0" smtClean="0"/>
              <a:t>     people, language, culture, sports, recommended </a:t>
            </a:r>
          </a:p>
          <a:p>
            <a:pPr marL="0" indent="0">
              <a:buNone/>
            </a:pPr>
            <a:r>
              <a:rPr lang="en-US" dirty="0"/>
              <a:t> </a:t>
            </a:r>
            <a:r>
              <a:rPr lang="en-US" dirty="0" smtClean="0"/>
              <a:t>     sight seeing spots, any other interesting  topics </a:t>
            </a:r>
          </a:p>
          <a:p>
            <a:pPr marL="0" indent="0">
              <a:buNone/>
            </a:pPr>
            <a:r>
              <a:rPr lang="en-US" dirty="0"/>
              <a:t> </a:t>
            </a:r>
            <a:r>
              <a:rPr lang="en-US" dirty="0" smtClean="0"/>
              <a:t>     or items., etc.   </a:t>
            </a:r>
          </a:p>
          <a:p>
            <a:r>
              <a:rPr lang="en-US" dirty="0" smtClean="0"/>
              <a:t>How to get to </a:t>
            </a:r>
            <a:r>
              <a:rPr lang="en-US" u="sng" dirty="0" smtClean="0"/>
              <a:t>Sri Lanka</a:t>
            </a:r>
            <a:r>
              <a:rPr lang="en-US" dirty="0" smtClean="0"/>
              <a:t>?</a:t>
            </a:r>
          </a:p>
          <a:p>
            <a:r>
              <a:rPr lang="en-US" dirty="0" smtClean="0"/>
              <a:t>What is the best seasons to visit?</a:t>
            </a:r>
          </a:p>
          <a:p>
            <a:r>
              <a:rPr lang="en-US" u="sng" dirty="0" err="1" smtClean="0"/>
              <a:t>Saji</a:t>
            </a:r>
            <a:r>
              <a:rPr lang="en-US" u="sng" dirty="0" smtClean="0"/>
              <a:t>-san`s </a:t>
            </a:r>
            <a:r>
              <a:rPr lang="en-US" dirty="0" smtClean="0"/>
              <a:t> best 5 recommendations to visit in </a:t>
            </a:r>
            <a:r>
              <a:rPr lang="en-US" u="sng" dirty="0" smtClean="0"/>
              <a:t>Sri Lanka</a:t>
            </a:r>
            <a:r>
              <a:rPr lang="en-US" dirty="0" smtClean="0"/>
              <a:t>. </a:t>
            </a:r>
          </a:p>
          <a:p>
            <a:r>
              <a:rPr lang="en-US" dirty="0" smtClean="0"/>
              <a:t>Questions and answers.</a:t>
            </a:r>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3</a:t>
            </a:fld>
            <a:endParaRPr lang="en-US" dirty="0"/>
          </a:p>
        </p:txBody>
      </p:sp>
    </p:spTree>
    <p:extLst>
      <p:ext uri="{BB962C8B-B14F-4D97-AF65-F5344CB8AC3E}">
        <p14:creationId xmlns:p14="http://schemas.microsoft.com/office/powerpoint/2010/main" val="148721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427367"/>
            <a:ext cx="3888432" cy="2880320"/>
          </a:xfr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038" y="416114"/>
            <a:ext cx="4283967" cy="288032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64" y="3753381"/>
            <a:ext cx="3888432" cy="2631722"/>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7063" y="3822957"/>
            <a:ext cx="4067942" cy="2631722"/>
          </a:xfrm>
          <a:prstGeom prst="rect">
            <a:avLst/>
          </a:prstGeom>
        </p:spPr>
      </p:pic>
      <p:sp>
        <p:nvSpPr>
          <p:cNvPr id="9" name="正方形/長方形 8"/>
          <p:cNvSpPr/>
          <p:nvPr/>
        </p:nvSpPr>
        <p:spPr>
          <a:xfrm>
            <a:off x="1187624" y="3380274"/>
            <a:ext cx="1487138" cy="369332"/>
          </a:xfrm>
          <a:prstGeom prst="rect">
            <a:avLst/>
          </a:prstGeom>
        </p:spPr>
        <p:txBody>
          <a:bodyPr wrap="none">
            <a:spAutoFit/>
          </a:bodyPr>
          <a:lstStyle/>
          <a:p>
            <a:r>
              <a:rPr lang="en-US" dirty="0" err="1"/>
              <a:t>Polonnaruwa</a:t>
            </a:r>
            <a:r>
              <a:rPr lang="en-US" dirty="0"/>
              <a:t>:</a:t>
            </a:r>
          </a:p>
        </p:txBody>
      </p:sp>
      <p:sp>
        <p:nvSpPr>
          <p:cNvPr id="10" name="テキスト ボックス 9"/>
          <p:cNvSpPr txBox="1"/>
          <p:nvPr/>
        </p:nvSpPr>
        <p:spPr>
          <a:xfrm>
            <a:off x="5885892" y="3289448"/>
            <a:ext cx="1440160" cy="369332"/>
          </a:xfrm>
          <a:prstGeom prst="rect">
            <a:avLst/>
          </a:prstGeom>
          <a:noFill/>
        </p:spPr>
        <p:txBody>
          <a:bodyPr wrap="square" rtlCol="0">
            <a:spAutoFit/>
          </a:bodyPr>
          <a:lstStyle/>
          <a:p>
            <a:r>
              <a:rPr lang="en-US" dirty="0" err="1"/>
              <a:t>Sigiriya</a:t>
            </a:r>
            <a:r>
              <a:rPr lang="en-US" dirty="0"/>
              <a:t>: </a:t>
            </a:r>
          </a:p>
        </p:txBody>
      </p:sp>
      <p:sp>
        <p:nvSpPr>
          <p:cNvPr id="12" name="テキスト ボックス 11"/>
          <p:cNvSpPr txBox="1"/>
          <p:nvPr/>
        </p:nvSpPr>
        <p:spPr>
          <a:xfrm>
            <a:off x="1003655" y="6488668"/>
            <a:ext cx="2016224" cy="369332"/>
          </a:xfrm>
          <a:prstGeom prst="rect">
            <a:avLst/>
          </a:prstGeom>
          <a:noFill/>
        </p:spPr>
        <p:txBody>
          <a:bodyPr wrap="square" rtlCol="0">
            <a:spAutoFit/>
          </a:bodyPr>
          <a:lstStyle/>
          <a:p>
            <a:r>
              <a:rPr lang="en-US" dirty="0"/>
              <a:t>Kandy:(Sacred City)</a:t>
            </a:r>
          </a:p>
        </p:txBody>
      </p:sp>
      <p:sp>
        <p:nvSpPr>
          <p:cNvPr id="14" name="正方形/長方形 13"/>
          <p:cNvSpPr/>
          <p:nvPr/>
        </p:nvSpPr>
        <p:spPr>
          <a:xfrm>
            <a:off x="6144170" y="6457637"/>
            <a:ext cx="737702" cy="369332"/>
          </a:xfrm>
          <a:prstGeom prst="rect">
            <a:avLst/>
          </a:prstGeom>
        </p:spPr>
        <p:txBody>
          <a:bodyPr wrap="none">
            <a:spAutoFit/>
          </a:bodyPr>
          <a:lstStyle/>
          <a:p>
            <a:r>
              <a:rPr lang="en-US" dirty="0"/>
              <a:t>Galle:</a:t>
            </a:r>
          </a:p>
        </p:txBody>
      </p:sp>
      <p:sp>
        <p:nvSpPr>
          <p:cNvPr id="15" name="正方形/長方形 14"/>
          <p:cNvSpPr/>
          <p:nvPr/>
        </p:nvSpPr>
        <p:spPr>
          <a:xfrm>
            <a:off x="7884368" y="6093296"/>
            <a:ext cx="726994" cy="369332"/>
          </a:xfrm>
          <a:prstGeom prst="rect">
            <a:avLst/>
          </a:prstGeom>
        </p:spPr>
        <p:txBody>
          <a:bodyPr wrap="none">
            <a:spAutoFit/>
          </a:bodyPr>
          <a:lstStyle/>
          <a:p>
            <a:r>
              <a:rPr lang="en-US" dirty="0"/>
              <a:t>*</a:t>
            </a:r>
            <a:r>
              <a:rPr lang="en-US" dirty="0" err="1"/>
              <a:t>Rf.W</a:t>
            </a:r>
            <a:endParaRPr lang="en-US" dirty="0"/>
          </a:p>
        </p:txBody>
      </p:sp>
      <p:sp>
        <p:nvSpPr>
          <p:cNvPr id="16" name="テキスト ボックス 15"/>
          <p:cNvSpPr txBox="1"/>
          <p:nvPr/>
        </p:nvSpPr>
        <p:spPr>
          <a:xfrm>
            <a:off x="7812361" y="6488668"/>
            <a:ext cx="1080120" cy="369332"/>
          </a:xfrm>
          <a:prstGeom prst="rect">
            <a:avLst/>
          </a:prstGeom>
          <a:noFill/>
        </p:spPr>
        <p:txBody>
          <a:bodyPr wrap="square" rtlCol="0">
            <a:spAutoFit/>
          </a:bodyPr>
          <a:lstStyle/>
          <a:p>
            <a:r>
              <a:rPr lang="en-US" dirty="0" smtClean="0"/>
              <a:t>*Rf.WF</a:t>
            </a:r>
            <a:endParaRPr lang="en-US" dirty="0"/>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30</a:t>
            </a:fld>
            <a:endParaRPr lang="en-US" dirty="0"/>
          </a:p>
        </p:txBody>
      </p:sp>
    </p:spTree>
    <p:extLst>
      <p:ext uri="{BB962C8B-B14F-4D97-AF65-F5344CB8AC3E}">
        <p14:creationId xmlns:p14="http://schemas.microsoft.com/office/powerpoint/2010/main" val="1325942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47" y="476672"/>
            <a:ext cx="3672407" cy="2304256"/>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47" y="418871"/>
            <a:ext cx="3708413" cy="237626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6742" y="3441465"/>
            <a:ext cx="3769713" cy="2723837"/>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547" y="3441466"/>
            <a:ext cx="3708413" cy="2723837"/>
          </a:xfrm>
          <a:prstGeom prst="rect">
            <a:avLst/>
          </a:prstGeom>
        </p:spPr>
      </p:pic>
      <p:sp>
        <p:nvSpPr>
          <p:cNvPr id="10" name="テキスト ボックス 9"/>
          <p:cNvSpPr txBox="1"/>
          <p:nvPr/>
        </p:nvSpPr>
        <p:spPr>
          <a:xfrm>
            <a:off x="1007604" y="2795135"/>
            <a:ext cx="2268252" cy="369332"/>
          </a:xfrm>
          <a:prstGeom prst="rect">
            <a:avLst/>
          </a:prstGeom>
          <a:noFill/>
        </p:spPr>
        <p:txBody>
          <a:bodyPr wrap="square" rtlCol="0">
            <a:spAutoFit/>
          </a:bodyPr>
          <a:lstStyle/>
          <a:p>
            <a:r>
              <a:rPr lang="en-US" b="1" dirty="0"/>
              <a:t>Kandy:(Sacred City)</a:t>
            </a:r>
          </a:p>
        </p:txBody>
      </p:sp>
      <p:sp>
        <p:nvSpPr>
          <p:cNvPr id="11" name="テキスト ボックス 10"/>
          <p:cNvSpPr txBox="1"/>
          <p:nvPr/>
        </p:nvSpPr>
        <p:spPr>
          <a:xfrm>
            <a:off x="5220072" y="2979801"/>
            <a:ext cx="2664296" cy="646331"/>
          </a:xfrm>
          <a:prstGeom prst="rect">
            <a:avLst/>
          </a:prstGeom>
          <a:noFill/>
        </p:spPr>
        <p:txBody>
          <a:bodyPr wrap="square" rtlCol="0">
            <a:spAutoFit/>
          </a:bodyPr>
          <a:lstStyle/>
          <a:p>
            <a:r>
              <a:rPr lang="en-US" b="1" dirty="0" err="1" smtClean="0"/>
              <a:t>Dambulla</a:t>
            </a:r>
            <a:r>
              <a:rPr lang="en-US" b="1" dirty="0" smtClean="0"/>
              <a:t>:  (Cave </a:t>
            </a:r>
            <a:r>
              <a:rPr lang="en-US" b="1" dirty="0"/>
              <a:t>Temple)</a:t>
            </a:r>
          </a:p>
          <a:p>
            <a:endParaRPr lang="en-US" dirty="0"/>
          </a:p>
        </p:txBody>
      </p:sp>
      <p:sp>
        <p:nvSpPr>
          <p:cNvPr id="13" name="正方形/長方形 12"/>
          <p:cNvSpPr/>
          <p:nvPr/>
        </p:nvSpPr>
        <p:spPr>
          <a:xfrm>
            <a:off x="769623" y="6309320"/>
            <a:ext cx="2744213" cy="369332"/>
          </a:xfrm>
          <a:prstGeom prst="rect">
            <a:avLst/>
          </a:prstGeom>
        </p:spPr>
        <p:txBody>
          <a:bodyPr wrap="none">
            <a:spAutoFit/>
          </a:bodyPr>
          <a:lstStyle/>
          <a:p>
            <a:r>
              <a:rPr lang="en-US" b="1" dirty="0"/>
              <a:t>.   </a:t>
            </a:r>
            <a:r>
              <a:rPr lang="en-US" b="1" dirty="0" err="1"/>
              <a:t>Sinharaja</a:t>
            </a:r>
            <a:r>
              <a:rPr lang="en-US" b="1" dirty="0"/>
              <a:t> Forest Reserve</a:t>
            </a:r>
          </a:p>
        </p:txBody>
      </p:sp>
      <p:sp>
        <p:nvSpPr>
          <p:cNvPr id="15" name="テキスト ボックス 14"/>
          <p:cNvSpPr txBox="1"/>
          <p:nvPr/>
        </p:nvSpPr>
        <p:spPr>
          <a:xfrm>
            <a:off x="5508104" y="6309320"/>
            <a:ext cx="3024336" cy="369332"/>
          </a:xfrm>
          <a:prstGeom prst="rect">
            <a:avLst/>
          </a:prstGeom>
          <a:noFill/>
        </p:spPr>
        <p:txBody>
          <a:bodyPr wrap="square" rtlCol="0">
            <a:spAutoFit/>
          </a:bodyPr>
          <a:lstStyle/>
          <a:p>
            <a:r>
              <a:rPr lang="en-US" b="1" dirty="0"/>
              <a:t>Central Highlands of Sri Lanka</a:t>
            </a:r>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31</a:t>
            </a:fld>
            <a:endParaRPr lang="en-US" dirty="0"/>
          </a:p>
        </p:txBody>
      </p:sp>
    </p:spTree>
    <p:extLst>
      <p:ext uri="{BB962C8B-B14F-4D97-AF65-F5344CB8AC3E}">
        <p14:creationId xmlns:p14="http://schemas.microsoft.com/office/powerpoint/2010/main" val="2390618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normAutofit/>
          </a:bodyPr>
          <a:lstStyle/>
          <a:p>
            <a:r>
              <a:rPr lang="en-US" dirty="0" err="1" smtClean="0"/>
              <a:t>Saji</a:t>
            </a:r>
            <a:r>
              <a:rPr lang="en-US" dirty="0" smtClean="0"/>
              <a:t>-san’s </a:t>
            </a:r>
            <a:r>
              <a:rPr lang="en-US" dirty="0"/>
              <a:t>best </a:t>
            </a:r>
            <a:r>
              <a:rPr lang="en-US" dirty="0" smtClean="0"/>
              <a:t>5 </a:t>
            </a:r>
            <a:r>
              <a:rPr lang="en-US" dirty="0"/>
              <a:t>recommendations to visit in </a:t>
            </a:r>
            <a:r>
              <a:rPr lang="en-US" dirty="0" smtClean="0"/>
              <a:t>Sri Lanka. </a:t>
            </a:r>
            <a:endParaRPr lang="en-US" dirty="0"/>
          </a:p>
          <a:p>
            <a:r>
              <a:rPr lang="en-US" dirty="0" smtClean="0"/>
              <a:t>1. Safari in Sri Lanka</a:t>
            </a:r>
            <a:endParaRPr lang="en-US" dirty="0" smtClean="0"/>
          </a:p>
          <a:p>
            <a:r>
              <a:rPr lang="en-US" dirty="0" smtClean="0"/>
              <a:t>2.</a:t>
            </a:r>
            <a:endParaRPr lang="en-US" dirty="0"/>
          </a:p>
          <a:p>
            <a:r>
              <a:rPr lang="en-US" dirty="0" smtClean="0"/>
              <a:t>3.</a:t>
            </a:r>
            <a:endParaRPr lang="en-US" dirty="0"/>
          </a:p>
          <a:p>
            <a:r>
              <a:rPr lang="en-US" dirty="0" smtClean="0"/>
              <a:t>4.</a:t>
            </a:r>
            <a:endParaRPr lang="en-US" dirty="0"/>
          </a:p>
          <a:p>
            <a:r>
              <a:rPr lang="en-US" dirty="0" smtClean="0"/>
              <a:t>5.</a:t>
            </a:r>
            <a:endParaRPr lang="en-US" dirty="0"/>
          </a:p>
          <a:p>
            <a:endParaRPr lang="en-US" dirty="0"/>
          </a:p>
          <a:p>
            <a:pPr marL="0" indent="0">
              <a:buNone/>
            </a:pPr>
            <a:r>
              <a:rPr lang="en-US" dirty="0"/>
              <a:t> </a:t>
            </a:r>
          </a:p>
          <a:p>
            <a:endParaRPr lang="en-US" dirty="0"/>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32</a:t>
            </a:fld>
            <a:endParaRPr lang="en-US" dirty="0"/>
          </a:p>
        </p:txBody>
      </p:sp>
    </p:spTree>
    <p:extLst>
      <p:ext uri="{BB962C8B-B14F-4D97-AF65-F5344CB8AC3E}">
        <p14:creationId xmlns:p14="http://schemas.microsoft.com/office/powerpoint/2010/main" val="3848085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lang="en-US" dirty="0" smtClean="0"/>
              <a:t>Safari in Sri </a:t>
            </a:r>
            <a:r>
              <a:rPr lang="en-US" dirty="0" err="1" smtClean="0"/>
              <a:t>lanka</a:t>
            </a:r>
            <a:endParaRPr lang="en-US" dirty="0"/>
          </a:p>
        </p:txBody>
      </p:sp>
      <p:sp>
        <p:nvSpPr>
          <p:cNvPr id="3" name="コンテンツ プレースホルダー 2"/>
          <p:cNvSpPr>
            <a:spLocks noGrp="1"/>
          </p:cNvSpPr>
          <p:nvPr>
            <p:ph idx="1"/>
          </p:nvPr>
        </p:nvSpPr>
        <p:spPr>
          <a:xfrm>
            <a:off x="457200" y="1052736"/>
            <a:ext cx="8229600" cy="5073427"/>
          </a:xfrm>
        </p:spPr>
        <p:txBody>
          <a:bodyPr/>
          <a:lstStyle/>
          <a:p>
            <a:r>
              <a:rPr lang="ja-JP" altLang="en-US" sz="1800" b="1" dirty="0"/>
              <a:t>スリランカでサファリをするなら、この国立公園がおすすめ！</a:t>
            </a:r>
          </a:p>
          <a:p>
            <a:r>
              <a:rPr lang="ja-JP" altLang="en-US" sz="1800" b="1" dirty="0"/>
              <a:t>ミンネリヤ国立公園</a:t>
            </a:r>
            <a:r>
              <a:rPr lang="en-US" altLang="ja-JP" sz="1800" b="1" dirty="0"/>
              <a:t>, </a:t>
            </a:r>
            <a:r>
              <a:rPr lang="ja-JP" altLang="en-US" sz="1800" b="1" dirty="0"/>
              <a:t>ヤーラ国立公園</a:t>
            </a:r>
            <a:r>
              <a:rPr lang="en-US" altLang="ja-JP" sz="1800" b="1" dirty="0"/>
              <a:t>, </a:t>
            </a:r>
            <a:r>
              <a:rPr lang="ja-JP" altLang="en-US" sz="1800" b="1" dirty="0"/>
              <a:t>ウダワラウェ国立公園</a:t>
            </a:r>
            <a:r>
              <a:rPr lang="en-US" altLang="ja-JP" sz="1800" b="1" dirty="0"/>
              <a:t>, </a:t>
            </a:r>
            <a:r>
              <a:rPr lang="ja-JP" altLang="en-US" sz="1800" b="1" dirty="0"/>
              <a:t>ウィルパットゥ国立公園</a:t>
            </a:r>
            <a:r>
              <a:rPr lang="en-US" altLang="ja-JP" sz="1800" b="1" dirty="0"/>
              <a:t>,</a:t>
            </a:r>
            <a:r>
              <a:rPr lang="ja-JP" altLang="en-US" sz="1800" b="1" dirty="0"/>
              <a:t>その他。　</a:t>
            </a:r>
          </a:p>
          <a:p>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33</a:t>
            </a:fld>
            <a:endParaRPr lang="en-US" dirty="0"/>
          </a:p>
        </p:txBody>
      </p:sp>
      <p:pic>
        <p:nvPicPr>
          <p:cNvPr id="5" name="図 4"/>
          <p:cNvPicPr/>
          <p:nvPr/>
        </p:nvPicPr>
        <p:blipFill>
          <a:blip r:embed="rId2">
            <a:extLst>
              <a:ext uri="{28A0092B-C50C-407E-A947-70E740481C1C}">
                <a14:useLocalDpi xmlns:a14="http://schemas.microsoft.com/office/drawing/2010/main" val="0"/>
              </a:ext>
            </a:extLst>
          </a:blip>
          <a:stretch>
            <a:fillRect/>
          </a:stretch>
        </p:blipFill>
        <p:spPr>
          <a:xfrm>
            <a:off x="1403648" y="2492896"/>
            <a:ext cx="6192688" cy="3816424"/>
          </a:xfrm>
          <a:prstGeom prst="rect">
            <a:avLst/>
          </a:prstGeom>
        </p:spPr>
      </p:pic>
    </p:spTree>
    <p:extLst>
      <p:ext uri="{BB962C8B-B14F-4D97-AF65-F5344CB8AC3E}">
        <p14:creationId xmlns:p14="http://schemas.microsoft.com/office/powerpoint/2010/main" val="1142349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052736"/>
            <a:ext cx="3844032" cy="3960440"/>
          </a:xfrm>
        </p:spPr>
      </p:pic>
      <p:sp>
        <p:nvSpPr>
          <p:cNvPr id="4" name="スライド番号プレースホルダー 3"/>
          <p:cNvSpPr>
            <a:spLocks noGrp="1"/>
          </p:cNvSpPr>
          <p:nvPr>
            <p:ph type="sldNum" sz="quarter" idx="12"/>
          </p:nvPr>
        </p:nvSpPr>
        <p:spPr/>
        <p:txBody>
          <a:bodyPr/>
          <a:lstStyle/>
          <a:p>
            <a:fld id="{4DE18846-026E-4D51-A672-99437492C653}" type="slidenum">
              <a:rPr lang="en-US" smtClean="0"/>
              <a:t>34</a:t>
            </a:fld>
            <a:endParaRPr 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052736"/>
            <a:ext cx="3556000" cy="3960439"/>
          </a:xfrm>
          <a:prstGeom prst="rect">
            <a:avLst/>
          </a:prstGeom>
        </p:spPr>
      </p:pic>
    </p:spTree>
    <p:extLst>
      <p:ext uri="{BB962C8B-B14F-4D97-AF65-F5344CB8AC3E}">
        <p14:creationId xmlns:p14="http://schemas.microsoft.com/office/powerpoint/2010/main" val="949263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0648"/>
            <a:ext cx="8229600" cy="5865515"/>
          </a:xfrm>
        </p:spPr>
        <p:txBody>
          <a:bodyPr>
            <a:normAutofit fontScale="62500" lnSpcReduction="20000"/>
          </a:bodyPr>
          <a:lstStyle/>
          <a:p>
            <a:r>
              <a:rPr lang="ja-JP" altLang="en-US" b="1" u="sng" dirty="0"/>
              <a:t>ミンネリヤ国立公園：</a:t>
            </a:r>
            <a:endParaRPr lang="en-US" dirty="0"/>
          </a:p>
          <a:p>
            <a:r>
              <a:rPr lang="ja-JP" altLang="en-US" dirty="0"/>
              <a:t>多い時には１００頭以上の象が集まる！エレファント・ギャザリングで有名な、ミンネリヤ国立公園</a:t>
            </a:r>
            <a:r>
              <a:rPr lang="en-US" dirty="0"/>
              <a:t>.   </a:t>
            </a:r>
            <a:r>
              <a:rPr lang="ja-JP" altLang="en-US" dirty="0"/>
              <a:t>この公園では、時期を選べばかなり高い確率で野生の象に出会える国立公園です。ベストシーズンの７月～１０月はこの地域の乾季にあたり、象たちが水を飲むために湖に集まります。これはエレファント・ギャザリングと呼ばれ、多い時には１００頭以上の象の群れに出会うことができます</a:t>
            </a:r>
            <a:r>
              <a:rPr lang="en-US" dirty="0"/>
              <a:t>. </a:t>
            </a:r>
          </a:p>
          <a:p>
            <a:r>
              <a:rPr lang="ja-JP" altLang="en-US" dirty="0"/>
              <a:t>ベストシーズン以外の時期は、象が近くの他の国立公園へ移動しますが、その日の様子はサファリを案内するレンジャーたちが把握しているため、彼らが連絡を取り合って場所を変え、近くにあるフルルエコパーク（２～５月）やカウドゥラ国立公園（１２～２月）などに案内してくれます。</a:t>
            </a:r>
            <a:endParaRPr lang="en-US" dirty="0"/>
          </a:p>
          <a:p>
            <a:r>
              <a:rPr lang="ja-JP" altLang="en-US" b="1" u="sng" dirty="0"/>
              <a:t>ヤーラ国立公園</a:t>
            </a:r>
            <a:r>
              <a:rPr lang="en-US" b="1" u="sng" dirty="0"/>
              <a:t>:</a:t>
            </a:r>
            <a:endParaRPr lang="en-US" dirty="0"/>
          </a:p>
          <a:p>
            <a:r>
              <a:rPr lang="ja-JP" altLang="en-US" dirty="0"/>
              <a:t>この国立公園は、スリランカで２番目に大きな国立公園で、出会える動物の種類が多いのが特徴です。何と４４種類の哺乳類と２１５種類の野鳥が生息しており、サファリでは様々な動物を見ることができます。さらに、スリランカのビッグ５と言われるうちの３つ、レパード（スリランカヒョウ）・ナマケグマ・象に会うこと</a:t>
            </a:r>
            <a:r>
              <a:rPr lang="ja-JP" altLang="en-US" dirty="0" smtClean="0"/>
              <a:t>が</a:t>
            </a:r>
            <a:r>
              <a:rPr lang="ja-JP" altLang="en-US" dirty="0"/>
              <a:t>できる国立公園です。（あとの２つはシロナガスクジラとマッコウクジラで、陸にはいません）ヤーラ国立公園は他の地域と異なる植生を持ち、草木の様子もいろいろ。</a:t>
            </a:r>
            <a:endParaRPr lang="en-US" dirty="0"/>
          </a:p>
          <a:p>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35</a:t>
            </a:fld>
            <a:endParaRPr lang="en-US" dirty="0"/>
          </a:p>
        </p:txBody>
      </p:sp>
    </p:spTree>
    <p:extLst>
      <p:ext uri="{BB962C8B-B14F-4D97-AF65-F5344CB8AC3E}">
        <p14:creationId xmlns:p14="http://schemas.microsoft.com/office/powerpoint/2010/main" val="3814732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normAutofit fontScale="55000" lnSpcReduction="20000"/>
          </a:bodyPr>
          <a:lstStyle/>
          <a:p>
            <a:r>
              <a:rPr lang="ja-JP" altLang="en-US" b="1" u="sng" dirty="0"/>
              <a:t>ウダワラウェ国立公園</a:t>
            </a:r>
            <a:endParaRPr lang="en-US" dirty="0"/>
          </a:p>
          <a:p>
            <a:r>
              <a:rPr lang="ja-JP" altLang="en-US" dirty="0"/>
              <a:t>この国立公園は、ヤーラ国立公園の近くにあり、野生の象が多数生息している国立公園で、敷地内には公園内で迷子になった小象を育てる、小さな象の孤児院もあります。</a:t>
            </a:r>
            <a:endParaRPr lang="en-US" dirty="0"/>
          </a:p>
          <a:p>
            <a:r>
              <a:rPr lang="ja-JP" altLang="en-US" dirty="0"/>
              <a:t>ベストシーズンは１月～６月で、場所はスリランカ南部に位置し、ヤーラ国立公園から車で約１時間半の場所にあるため、一度のスリランカ旅行でヤーラ国立公園とウダワラウェ国立公園、２つのサファリを楽しむのもおすすめです。</a:t>
            </a:r>
            <a:endParaRPr lang="en-US" dirty="0"/>
          </a:p>
          <a:p>
            <a:r>
              <a:rPr lang="en-US" b="1" dirty="0"/>
              <a:t> </a:t>
            </a:r>
            <a:endParaRPr lang="en-US" dirty="0"/>
          </a:p>
          <a:p>
            <a:r>
              <a:rPr lang="ja-JP" altLang="en-US" b="1" u="sng" dirty="0"/>
              <a:t>ウィルパットゥ国立公園：</a:t>
            </a:r>
            <a:endParaRPr lang="en-US" dirty="0"/>
          </a:p>
          <a:p>
            <a:r>
              <a:rPr lang="ja-JP" altLang="en-US" dirty="0"/>
              <a:t>この公園は、スリランカで最大の広さを持つ国立公園で、公園の面積は１３１５ｋ㎡あります（東京２３区の約２倍）。スリランカの北西部、世界遺産・アヌラーダプラから車で約１時間の場所にあり、野生の象だけではなくナマケグマやイノシシ、鹿などの動物がいることでも有名ですが、なんといってもウィルパットゥ国立公園の一番のターゲットは野生のレパード（スリランカヒョウ）です。</a:t>
            </a:r>
            <a:endParaRPr lang="en-US" dirty="0"/>
          </a:p>
          <a:p>
            <a:r>
              <a:rPr lang="ja-JP" altLang="en-US" dirty="0"/>
              <a:t>動物の種類はヤーラ国立公園が多いのですが、レパードの数はウィルパットゥ国立公園の方が多いため、とにかくレパードを見たい！という方には最もおすすめの国立公園です。</a:t>
            </a:r>
            <a:endParaRPr lang="en-US" dirty="0"/>
          </a:p>
          <a:p>
            <a:r>
              <a:rPr lang="ja-JP" altLang="en-US" dirty="0"/>
              <a:t>サファリのベストシーズンは２月～９月です。ヤーラのように定期的にクローズすることはないのですが、コンディションによってはクローズすることもあるため、ツアーは注意が必要です。</a:t>
            </a:r>
            <a:endParaRPr lang="en-US" dirty="0"/>
          </a:p>
          <a:p>
            <a:r>
              <a:rPr lang="en-US" dirty="0"/>
              <a:t>*From Japan e-tour web site. </a:t>
            </a:r>
          </a:p>
          <a:p>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36</a:t>
            </a:fld>
            <a:endParaRPr lang="en-US" dirty="0"/>
          </a:p>
        </p:txBody>
      </p:sp>
    </p:spTree>
    <p:extLst>
      <p:ext uri="{BB962C8B-B14F-4D97-AF65-F5344CB8AC3E}">
        <p14:creationId xmlns:p14="http://schemas.microsoft.com/office/powerpoint/2010/main" val="1048614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Ms. </a:t>
            </a:r>
            <a:r>
              <a:rPr lang="en-US" dirty="0" err="1" smtClean="0"/>
              <a:t>Saji`s</a:t>
            </a:r>
            <a:r>
              <a:rPr lang="en-US" dirty="0" smtClean="0"/>
              <a:t> corner</a:t>
            </a:r>
            <a:endParaRPr lang="en-US" dirty="0"/>
          </a:p>
        </p:txBody>
      </p:sp>
      <p:sp>
        <p:nvSpPr>
          <p:cNvPr id="3" name="コンテンツ プレースホルダー 2"/>
          <p:cNvSpPr>
            <a:spLocks noGrp="1"/>
          </p:cNvSpPr>
          <p:nvPr>
            <p:ph idx="1"/>
          </p:nvPr>
        </p:nvSpPr>
        <p:spPr/>
        <p:txBody>
          <a:bodyPr>
            <a:normAutofit/>
          </a:bodyPr>
          <a:lstStyle/>
          <a:p>
            <a:r>
              <a:rPr lang="en-US" dirty="0"/>
              <a:t>How to get to </a:t>
            </a:r>
            <a:r>
              <a:rPr lang="en-US" dirty="0" smtClean="0"/>
              <a:t>Sri Lanka from Japan and about how long does it take you to get to your hometown? </a:t>
            </a:r>
          </a:p>
          <a:p>
            <a:r>
              <a:rPr lang="en-US" dirty="0" smtClean="0"/>
              <a:t>What is the best seasons to visit Sri Lanka?</a:t>
            </a: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37</a:t>
            </a:fld>
            <a:endParaRPr lang="en-US" dirty="0"/>
          </a:p>
        </p:txBody>
      </p:sp>
    </p:spTree>
    <p:extLst>
      <p:ext uri="{BB962C8B-B14F-4D97-AF65-F5344CB8AC3E}">
        <p14:creationId xmlns:p14="http://schemas.microsoft.com/office/powerpoint/2010/main" val="393072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2792"/>
            <a:ext cx="8229600" cy="1143000"/>
          </a:xfrm>
        </p:spPr>
        <p:txBody>
          <a:bodyPr/>
          <a:lstStyle/>
          <a:p>
            <a:r>
              <a:rPr lang="en-US" dirty="0" smtClean="0"/>
              <a:t>Questions about </a:t>
            </a:r>
            <a:r>
              <a:rPr lang="en-US" u="sng" dirty="0" smtClean="0"/>
              <a:t>Sri Lanka</a:t>
            </a:r>
            <a:endParaRPr lang="en-US" u="sng" dirty="0"/>
          </a:p>
        </p:txBody>
      </p:sp>
      <p:sp>
        <p:nvSpPr>
          <p:cNvPr id="3" name="コンテンツ プレースホルダー 2"/>
          <p:cNvSpPr>
            <a:spLocks noGrp="1"/>
          </p:cNvSpPr>
          <p:nvPr>
            <p:ph idx="1"/>
          </p:nvPr>
        </p:nvSpPr>
        <p:spPr>
          <a:xfrm>
            <a:off x="457200" y="908720"/>
            <a:ext cx="8229600" cy="5688632"/>
          </a:xfrm>
        </p:spPr>
        <p:txBody>
          <a:bodyPr>
            <a:normAutofit fontScale="92500"/>
          </a:bodyPr>
          <a:lstStyle/>
          <a:p>
            <a:pPr marL="514350" indent="-514350">
              <a:buAutoNum type="arabicPeriod"/>
            </a:pPr>
            <a:r>
              <a:rPr lang="en-US" dirty="0" smtClean="0"/>
              <a:t>Where is </a:t>
            </a:r>
            <a:r>
              <a:rPr lang="en-US" u="sng" dirty="0" smtClean="0"/>
              <a:t>Sri Lanka </a:t>
            </a:r>
            <a:r>
              <a:rPr lang="en-US" dirty="0" smtClean="0"/>
              <a:t>located?</a:t>
            </a:r>
          </a:p>
          <a:p>
            <a:pPr marL="514350" indent="-514350">
              <a:buAutoNum type="arabicPeriod"/>
            </a:pPr>
            <a:r>
              <a:rPr lang="en-US" dirty="0" smtClean="0"/>
              <a:t>What is the name of the capital of </a:t>
            </a:r>
            <a:r>
              <a:rPr lang="en-US" u="sng" dirty="0" smtClean="0"/>
              <a:t>Sri Lanka</a:t>
            </a:r>
            <a:r>
              <a:rPr lang="en-US" dirty="0" smtClean="0"/>
              <a:t>?</a:t>
            </a:r>
          </a:p>
          <a:p>
            <a:pPr marL="514350" indent="-514350">
              <a:buAutoNum type="arabicPeriod"/>
            </a:pPr>
            <a:r>
              <a:rPr lang="en-US" dirty="0" smtClean="0"/>
              <a:t>What is the population of </a:t>
            </a:r>
            <a:r>
              <a:rPr lang="en-US" u="sng" dirty="0" smtClean="0"/>
              <a:t>Sri Lanka</a:t>
            </a:r>
            <a:r>
              <a:rPr lang="en-US" dirty="0" smtClean="0"/>
              <a:t>?</a:t>
            </a:r>
          </a:p>
          <a:p>
            <a:pPr marL="514350" indent="-514350">
              <a:buAutoNum type="arabicPeriod"/>
            </a:pPr>
            <a:r>
              <a:rPr lang="en-US" dirty="0" smtClean="0"/>
              <a:t>What are the major cities in Sri Lanka?</a:t>
            </a:r>
          </a:p>
          <a:p>
            <a:pPr marL="514350" indent="-514350">
              <a:buAutoNum type="arabicPeriod"/>
            </a:pPr>
            <a:r>
              <a:rPr lang="en-US" dirty="0" smtClean="0"/>
              <a:t>What is the climate of Sri Lanka?</a:t>
            </a:r>
          </a:p>
          <a:p>
            <a:pPr marL="514350" indent="-514350">
              <a:buAutoNum type="arabicPeriod"/>
            </a:pPr>
            <a:r>
              <a:rPr lang="en-US" dirty="0" smtClean="0"/>
              <a:t>Who is the fist European that visited  Sri Lanka?</a:t>
            </a:r>
          </a:p>
          <a:p>
            <a:pPr marL="514350" indent="-514350">
              <a:buAutoNum type="arabicPeriod"/>
            </a:pPr>
            <a:r>
              <a:rPr lang="en-US" dirty="0" smtClean="0"/>
              <a:t>What are the popular sports in Sri Lanka?</a:t>
            </a:r>
          </a:p>
          <a:p>
            <a:pPr marL="514350" indent="-514350">
              <a:buAutoNum type="arabicPeriod"/>
            </a:pPr>
            <a:r>
              <a:rPr lang="en-US" dirty="0" smtClean="0"/>
              <a:t>What are the popular sight seeing spots</a:t>
            </a:r>
          </a:p>
          <a:p>
            <a:pPr marL="0" indent="0">
              <a:buNone/>
            </a:pPr>
            <a:r>
              <a:rPr lang="en-US" dirty="0"/>
              <a:t> </a:t>
            </a:r>
            <a:r>
              <a:rPr lang="en-US" dirty="0" smtClean="0"/>
              <a:t>     in Sri Lanka that you learned in this session?</a:t>
            </a:r>
          </a:p>
          <a:p>
            <a:pPr marL="0" indent="0">
              <a:buNone/>
            </a:pPr>
            <a:r>
              <a:rPr lang="en-US" dirty="0" smtClean="0"/>
              <a:t>9. How far from Japan to Sri Lanka?</a:t>
            </a:r>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38</a:t>
            </a:fld>
            <a:endParaRPr lang="en-US" dirty="0"/>
          </a:p>
        </p:txBody>
      </p:sp>
    </p:spTree>
    <p:extLst>
      <p:ext uri="{BB962C8B-B14F-4D97-AF65-F5344CB8AC3E}">
        <p14:creationId xmlns:p14="http://schemas.microsoft.com/office/powerpoint/2010/main" val="3049068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836712"/>
            <a:ext cx="8229600" cy="562074"/>
          </a:xfrm>
        </p:spPr>
        <p:txBody>
          <a:bodyPr>
            <a:normAutofit fontScale="90000"/>
          </a:bodyPr>
          <a:lstStyle/>
          <a:p>
            <a:r>
              <a:rPr lang="en-US" dirty="0" smtClean="0"/>
              <a:t>Question and answer</a:t>
            </a:r>
            <a:endParaRPr lang="en-US" dirty="0"/>
          </a:p>
        </p:txBody>
      </p:sp>
      <p:sp>
        <p:nvSpPr>
          <p:cNvPr id="3" name="コンテンツ プレースホルダー 2"/>
          <p:cNvSpPr>
            <a:spLocks noGrp="1"/>
          </p:cNvSpPr>
          <p:nvPr>
            <p:ph idx="1"/>
          </p:nvPr>
        </p:nvSpPr>
        <p:spPr/>
        <p:txBody>
          <a:bodyPr>
            <a:normAutofit lnSpcReduction="10000"/>
          </a:bodyPr>
          <a:lstStyle/>
          <a:p>
            <a:r>
              <a:rPr lang="en-US" dirty="0" smtClean="0"/>
              <a:t>Any questions to </a:t>
            </a:r>
            <a:r>
              <a:rPr lang="en-US" dirty="0" err="1" smtClean="0"/>
              <a:t>Saji</a:t>
            </a:r>
            <a:r>
              <a:rPr lang="en-US" dirty="0" smtClean="0"/>
              <a:t>-san on Sri Lanka?</a:t>
            </a:r>
          </a:p>
          <a:p>
            <a:r>
              <a:rPr lang="en-US" dirty="0" smtClean="0"/>
              <a:t>Free </a:t>
            </a:r>
            <a:r>
              <a:rPr lang="en-US" dirty="0"/>
              <a:t>discussion:</a:t>
            </a:r>
          </a:p>
          <a:p>
            <a:pPr marL="400050" lvl="1" indent="0">
              <a:buNone/>
            </a:pPr>
            <a:r>
              <a:rPr lang="en-US" dirty="0"/>
              <a:t>Let make a small </a:t>
            </a:r>
            <a:r>
              <a:rPr lang="en-US" dirty="0" smtClean="0"/>
              <a:t>group</a:t>
            </a:r>
          </a:p>
          <a:p>
            <a:pPr marL="914400" lvl="1" indent="-514350">
              <a:buFont typeface="+mj-lt"/>
              <a:buAutoNum type="arabicPeriod"/>
            </a:pPr>
            <a:r>
              <a:rPr lang="en-US" dirty="0" smtClean="0"/>
              <a:t>Introduce your-self</a:t>
            </a:r>
            <a:r>
              <a:rPr lang="en-US" dirty="0"/>
              <a:t>, </a:t>
            </a:r>
            <a:endParaRPr lang="en-US" dirty="0" smtClean="0"/>
          </a:p>
          <a:p>
            <a:pPr marL="914400" lvl="1" indent="-514350">
              <a:buFont typeface="+mj-lt"/>
              <a:buAutoNum type="arabicPeriod"/>
            </a:pPr>
            <a:r>
              <a:rPr lang="en-US" dirty="0" smtClean="0"/>
              <a:t>Share </a:t>
            </a:r>
            <a:r>
              <a:rPr lang="en-US" dirty="0"/>
              <a:t>your travel </a:t>
            </a:r>
            <a:r>
              <a:rPr lang="en-US" dirty="0" smtClean="0"/>
              <a:t>experiences:</a:t>
            </a:r>
          </a:p>
          <a:p>
            <a:pPr marL="914400" lvl="1" indent="-514350">
              <a:buFont typeface="+mj-lt"/>
              <a:buAutoNum type="arabicPeriod"/>
            </a:pPr>
            <a:r>
              <a:rPr lang="en-US" dirty="0" smtClean="0"/>
              <a:t>Best place(s) </a:t>
            </a:r>
            <a:r>
              <a:rPr lang="en-US" dirty="0"/>
              <a:t>to visit, </a:t>
            </a:r>
            <a:endParaRPr lang="en-US" dirty="0" smtClean="0"/>
          </a:p>
          <a:p>
            <a:pPr marL="914400" lvl="1" indent="-514350">
              <a:buFont typeface="+mj-lt"/>
              <a:buAutoNum type="arabicPeriod"/>
            </a:pPr>
            <a:r>
              <a:rPr lang="en-US" dirty="0" smtClean="0"/>
              <a:t>Anything </a:t>
            </a:r>
            <a:r>
              <a:rPr lang="en-US" dirty="0"/>
              <a:t>that needs to be paid </a:t>
            </a:r>
            <a:r>
              <a:rPr lang="en-US" dirty="0" smtClean="0"/>
              <a:t>attention in travel,  </a:t>
            </a:r>
            <a:r>
              <a:rPr lang="en-US" dirty="0"/>
              <a:t>etc</a:t>
            </a:r>
            <a:r>
              <a:rPr lang="en-US" dirty="0" smtClean="0"/>
              <a:t>.,</a:t>
            </a:r>
          </a:p>
          <a:p>
            <a:pPr marL="914400" lvl="1" indent="-514350">
              <a:buFont typeface="+mj-lt"/>
              <a:buAutoNum type="arabicPeriod"/>
            </a:pPr>
            <a:r>
              <a:rPr lang="en-US" dirty="0" smtClean="0"/>
              <a:t>Make </a:t>
            </a:r>
            <a:r>
              <a:rPr lang="en-US" dirty="0"/>
              <a:t>a friend if possible.  </a:t>
            </a:r>
          </a:p>
          <a:p>
            <a:endParaRPr lang="en-US" dirty="0"/>
          </a:p>
          <a:p>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39</a:t>
            </a:fld>
            <a:endParaRPr lang="en-US" dirty="0"/>
          </a:p>
        </p:txBody>
      </p:sp>
    </p:spTree>
    <p:extLst>
      <p:ext uri="{BB962C8B-B14F-4D97-AF65-F5344CB8AC3E}">
        <p14:creationId xmlns:p14="http://schemas.microsoft.com/office/powerpoint/2010/main" val="31536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normAutofit fontScale="85000" lnSpcReduction="20000"/>
          </a:bodyPr>
          <a:lstStyle/>
          <a:p>
            <a:r>
              <a:rPr lang="en-US" dirty="0" smtClean="0"/>
              <a:t>Introduction of Instructor:</a:t>
            </a:r>
          </a:p>
          <a:p>
            <a:pPr marL="0" indent="0">
              <a:buNone/>
            </a:pPr>
            <a:r>
              <a:rPr lang="en-US" dirty="0" smtClean="0"/>
              <a:t>    Ms. </a:t>
            </a:r>
            <a:r>
              <a:rPr lang="en-US" dirty="0" err="1" smtClean="0"/>
              <a:t>Saji</a:t>
            </a:r>
            <a:r>
              <a:rPr lang="en-US" dirty="0" smtClean="0"/>
              <a:t> </a:t>
            </a:r>
          </a:p>
          <a:p>
            <a:pPr marL="0" indent="0">
              <a:spcBef>
                <a:spcPts val="600"/>
              </a:spcBef>
              <a:buNone/>
            </a:pPr>
            <a:r>
              <a:rPr lang="en-US" dirty="0"/>
              <a:t> </a:t>
            </a:r>
            <a:r>
              <a:rPr lang="en-US" dirty="0" smtClean="0"/>
              <a:t>       </a:t>
            </a:r>
            <a:r>
              <a:rPr lang="en-US" sz="2800" dirty="0" smtClean="0"/>
              <a:t>How long have you been in Japan?</a:t>
            </a:r>
          </a:p>
          <a:p>
            <a:pPr marL="0" indent="0">
              <a:spcBef>
                <a:spcPts val="600"/>
              </a:spcBef>
              <a:buNone/>
            </a:pPr>
            <a:r>
              <a:rPr lang="en-US" sz="2800" dirty="0"/>
              <a:t> </a:t>
            </a:r>
            <a:r>
              <a:rPr lang="en-US" sz="2800" dirty="0" smtClean="0"/>
              <a:t>        What is your job now?</a:t>
            </a:r>
          </a:p>
          <a:p>
            <a:pPr marL="0" indent="0">
              <a:spcBef>
                <a:spcPts val="600"/>
              </a:spcBef>
              <a:buNone/>
            </a:pPr>
            <a:r>
              <a:rPr lang="en-US" sz="2800" dirty="0"/>
              <a:t> </a:t>
            </a:r>
            <a:r>
              <a:rPr lang="en-US" sz="2800" dirty="0" smtClean="0"/>
              <a:t>        Where do you live? </a:t>
            </a:r>
          </a:p>
          <a:p>
            <a:pPr marL="0" indent="0">
              <a:spcBef>
                <a:spcPts val="600"/>
              </a:spcBef>
              <a:buNone/>
            </a:pPr>
            <a:r>
              <a:rPr lang="en-US" sz="2800" dirty="0"/>
              <a:t> </a:t>
            </a:r>
            <a:r>
              <a:rPr lang="en-US" sz="2800" dirty="0" smtClean="0"/>
              <a:t>        What is your hobby? </a:t>
            </a:r>
          </a:p>
          <a:p>
            <a:pPr marL="0" indent="0">
              <a:spcBef>
                <a:spcPts val="600"/>
              </a:spcBef>
              <a:buNone/>
            </a:pPr>
            <a:r>
              <a:rPr lang="en-US" sz="2800" dirty="0"/>
              <a:t> </a:t>
            </a:r>
            <a:r>
              <a:rPr lang="en-US" sz="2800" dirty="0" smtClean="0"/>
              <a:t>        What do you like about Japan? </a:t>
            </a:r>
          </a:p>
          <a:p>
            <a:pPr marL="0" indent="0">
              <a:spcBef>
                <a:spcPts val="600"/>
              </a:spcBef>
              <a:buNone/>
            </a:pPr>
            <a:r>
              <a:rPr lang="en-US" sz="2800" dirty="0" smtClean="0"/>
              <a:t>         What do you think that we, Japanese, need to  </a:t>
            </a:r>
          </a:p>
          <a:p>
            <a:pPr marL="0" indent="0">
              <a:spcBef>
                <a:spcPts val="600"/>
              </a:spcBef>
              <a:buNone/>
            </a:pPr>
            <a:r>
              <a:rPr lang="en-US" sz="2800" dirty="0" smtClean="0"/>
              <a:t>         improve? </a:t>
            </a:r>
          </a:p>
          <a:p>
            <a:pPr>
              <a:spcBef>
                <a:spcPts val="600"/>
              </a:spcBef>
            </a:pPr>
            <a:r>
              <a:rPr lang="en-US" sz="2800" dirty="0" smtClean="0"/>
              <a:t>  How to proceed this lecture? </a:t>
            </a:r>
          </a:p>
          <a:p>
            <a:pPr marL="0" indent="0">
              <a:spcBef>
                <a:spcPts val="600"/>
              </a:spcBef>
              <a:buNone/>
            </a:pPr>
            <a:r>
              <a:rPr lang="en-US" sz="2800" dirty="0" smtClean="0"/>
              <a:t>      -  </a:t>
            </a:r>
            <a:r>
              <a:rPr lang="en-US" sz="2800" dirty="0" err="1" smtClean="0"/>
              <a:t>SGC</a:t>
            </a:r>
            <a:r>
              <a:rPr lang="en-US" sz="2800" dirty="0" smtClean="0"/>
              <a:t> will cover overview and ask the instructor (Ms. </a:t>
            </a:r>
            <a:r>
              <a:rPr lang="en-US" sz="2800" dirty="0" err="1" smtClean="0"/>
              <a:t>Saji</a:t>
            </a:r>
            <a:r>
              <a:rPr lang="en-US" sz="2800" dirty="0" smtClean="0"/>
              <a:t>) to</a:t>
            </a:r>
          </a:p>
          <a:p>
            <a:pPr marL="0" indent="0">
              <a:spcBef>
                <a:spcPts val="600"/>
              </a:spcBef>
              <a:buNone/>
            </a:pPr>
            <a:r>
              <a:rPr lang="en-US" sz="2800" dirty="0"/>
              <a:t> </a:t>
            </a:r>
            <a:r>
              <a:rPr lang="en-US" sz="2800" dirty="0" smtClean="0"/>
              <a:t>     add anything special.  </a:t>
            </a:r>
          </a:p>
          <a:p>
            <a:pPr marL="0" indent="0">
              <a:spcBef>
                <a:spcPts val="600"/>
              </a:spcBef>
              <a:buNone/>
            </a:pPr>
            <a:r>
              <a:rPr lang="en-US" sz="2800" dirty="0"/>
              <a:t> </a:t>
            </a:r>
            <a:r>
              <a:rPr lang="en-US" sz="2800" dirty="0" smtClean="0"/>
              <a:t>     -  At the end, </a:t>
            </a:r>
            <a:r>
              <a:rPr lang="en-US" sz="2800" dirty="0" err="1" smtClean="0"/>
              <a:t>SGC</a:t>
            </a:r>
            <a:r>
              <a:rPr lang="en-US" sz="2800" dirty="0" smtClean="0"/>
              <a:t> will give some questions to today`s</a:t>
            </a:r>
          </a:p>
          <a:p>
            <a:pPr marL="0" indent="0">
              <a:spcBef>
                <a:spcPts val="600"/>
              </a:spcBef>
              <a:buNone/>
            </a:pPr>
            <a:r>
              <a:rPr lang="en-US" sz="2800" dirty="0"/>
              <a:t> </a:t>
            </a:r>
            <a:r>
              <a:rPr lang="en-US" sz="2800" dirty="0" smtClean="0"/>
              <a:t>        participants on  what they have learned today.  </a:t>
            </a:r>
          </a:p>
          <a:p>
            <a:pPr marL="0" indent="0">
              <a:spcBef>
                <a:spcPts val="600"/>
              </a:spcBef>
              <a:buNone/>
            </a:pPr>
            <a:endParaRPr lang="en-US" sz="2800" dirty="0"/>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4</a:t>
            </a:fld>
            <a:endParaRPr lang="en-US" dirty="0"/>
          </a:p>
        </p:txBody>
      </p:sp>
    </p:spTree>
    <p:extLst>
      <p:ext uri="{BB962C8B-B14F-4D97-AF65-F5344CB8AC3E}">
        <p14:creationId xmlns:p14="http://schemas.microsoft.com/office/powerpoint/2010/main" val="1355256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err="1" smtClean="0"/>
              <a:t>Refernces</a:t>
            </a:r>
            <a:endParaRPr lang="en-US" dirty="0"/>
          </a:p>
        </p:txBody>
      </p:sp>
      <p:sp>
        <p:nvSpPr>
          <p:cNvPr id="4" name="コンテンツ プレースホルダー 3"/>
          <p:cNvSpPr>
            <a:spLocks noGrp="1"/>
          </p:cNvSpPr>
          <p:nvPr>
            <p:ph idx="1"/>
          </p:nvPr>
        </p:nvSpPr>
        <p:spPr>
          <a:xfrm>
            <a:off x="457200" y="1600200"/>
            <a:ext cx="8363272" cy="2948499"/>
          </a:xfrm>
          <a:prstGeom prst="rect">
            <a:avLst/>
          </a:prstGeom>
        </p:spPr>
        <p:txBody>
          <a:bodyPr wrap="square">
            <a:spAutoFit/>
          </a:bodyPr>
          <a:lstStyle/>
          <a:p>
            <a:r>
              <a:rPr lang="en-US" dirty="0"/>
              <a:t>*</a:t>
            </a:r>
            <a:r>
              <a:rPr lang="en-US" dirty="0" err="1" smtClean="0"/>
              <a:t>Rf.W</a:t>
            </a:r>
            <a:r>
              <a:rPr lang="en-US" dirty="0" smtClean="0"/>
              <a:t> -  Wikipedia Sri Lanka</a:t>
            </a:r>
          </a:p>
          <a:p>
            <a:r>
              <a:rPr lang="en-US" dirty="0" smtClean="0"/>
              <a:t>*</a:t>
            </a:r>
            <a:r>
              <a:rPr lang="en-US" dirty="0" err="1" smtClean="0"/>
              <a:t>Rf.G</a:t>
            </a:r>
            <a:r>
              <a:rPr lang="en-US" dirty="0" smtClean="0"/>
              <a:t> - from Google.</a:t>
            </a:r>
          </a:p>
          <a:p>
            <a:r>
              <a:rPr lang="en-US" dirty="0" smtClean="0"/>
              <a:t>*</a:t>
            </a:r>
            <a:r>
              <a:rPr lang="en-US" dirty="0" err="1" smtClean="0"/>
              <a:t>Rf.MJ</a:t>
            </a:r>
            <a:r>
              <a:rPr lang="en-US" dirty="0" smtClean="0"/>
              <a:t> -  Ministry of foreign affairs of Japan</a:t>
            </a:r>
          </a:p>
          <a:p>
            <a:r>
              <a:rPr lang="en-US" dirty="0" smtClean="0"/>
              <a:t>*Rf.WF - World Heritage website.</a:t>
            </a:r>
          </a:p>
          <a:p>
            <a:endParaRPr lang="en-US" dirty="0"/>
          </a:p>
        </p:txBody>
      </p:sp>
      <p:sp>
        <p:nvSpPr>
          <p:cNvPr id="3" name="スライド番号プレースホルダー 2"/>
          <p:cNvSpPr>
            <a:spLocks noGrp="1"/>
          </p:cNvSpPr>
          <p:nvPr>
            <p:ph type="sldNum" sz="quarter" idx="12"/>
          </p:nvPr>
        </p:nvSpPr>
        <p:spPr/>
        <p:txBody>
          <a:bodyPr/>
          <a:lstStyle/>
          <a:p>
            <a:fld id="{4DE18846-026E-4D51-A672-99437492C653}" type="slidenum">
              <a:rPr lang="en-US" smtClean="0"/>
              <a:t>40</a:t>
            </a:fld>
            <a:endParaRPr lang="en-US" dirty="0"/>
          </a:p>
        </p:txBody>
      </p:sp>
    </p:spTree>
    <p:extLst>
      <p:ext uri="{BB962C8B-B14F-4D97-AF65-F5344CB8AC3E}">
        <p14:creationId xmlns:p14="http://schemas.microsoft.com/office/powerpoint/2010/main" val="262092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8229600" cy="1143000"/>
          </a:xfrm>
        </p:spPr>
        <p:txBody>
          <a:bodyPr/>
          <a:lstStyle/>
          <a:p>
            <a:r>
              <a:rPr lang="en-US" dirty="0" smtClean="0"/>
              <a:t>Explore </a:t>
            </a:r>
            <a:r>
              <a:rPr lang="en-US" u="sng" dirty="0" smtClean="0"/>
              <a:t>Sri Lanka</a:t>
            </a:r>
            <a:r>
              <a:rPr lang="en-US" dirty="0" smtClean="0"/>
              <a:t>!</a:t>
            </a:r>
            <a:endParaRPr lang="en-US" dirty="0"/>
          </a:p>
        </p:txBody>
      </p:sp>
      <p:sp>
        <p:nvSpPr>
          <p:cNvPr id="5" name="コンテンツ プレースホルダー 4"/>
          <p:cNvSpPr>
            <a:spLocks noGrp="1"/>
          </p:cNvSpPr>
          <p:nvPr>
            <p:ph idx="1"/>
          </p:nvPr>
        </p:nvSpPr>
        <p:spPr/>
        <p:txBody>
          <a:bodyPr/>
          <a:lstStyle/>
          <a:p>
            <a:r>
              <a:rPr lang="en-US" dirty="0" smtClean="0"/>
              <a:t>If anyone has any information on </a:t>
            </a:r>
            <a:r>
              <a:rPr lang="en-US" u="sng" dirty="0" smtClean="0"/>
              <a:t>Sri Lanka</a:t>
            </a:r>
            <a:r>
              <a:rPr lang="en-US" dirty="0" smtClean="0"/>
              <a:t>, please share with us?</a:t>
            </a:r>
          </a:p>
          <a:p>
            <a:endParaRPr lang="en-US" dirty="0"/>
          </a:p>
        </p:txBody>
      </p:sp>
      <p:sp>
        <p:nvSpPr>
          <p:cNvPr id="3" name="スライド番号プレースホルダー 2"/>
          <p:cNvSpPr>
            <a:spLocks noGrp="1"/>
          </p:cNvSpPr>
          <p:nvPr>
            <p:ph type="sldNum" sz="quarter" idx="12"/>
          </p:nvPr>
        </p:nvSpPr>
        <p:spPr/>
        <p:txBody>
          <a:bodyPr/>
          <a:lstStyle/>
          <a:p>
            <a:fld id="{4DE18846-026E-4D51-A672-99437492C653}" type="slidenum">
              <a:rPr lang="en-US" smtClean="0"/>
              <a:t>5</a:t>
            </a:fld>
            <a:endParaRPr lang="en-US" dirty="0"/>
          </a:p>
        </p:txBody>
      </p:sp>
    </p:spTree>
    <p:extLst>
      <p:ext uri="{BB962C8B-B14F-4D97-AF65-F5344CB8AC3E}">
        <p14:creationId xmlns:p14="http://schemas.microsoft.com/office/powerpoint/2010/main" val="2590279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lang="en-US" dirty="0" smtClean="0"/>
              <a:t>Sri Lanka Fundamentals</a:t>
            </a:r>
            <a:endParaRPr lang="en-US" dirty="0"/>
          </a:p>
        </p:txBody>
      </p:sp>
      <p:sp>
        <p:nvSpPr>
          <p:cNvPr id="3" name="コンテンツ プレースホルダー 2"/>
          <p:cNvSpPr>
            <a:spLocks noGrp="1"/>
          </p:cNvSpPr>
          <p:nvPr>
            <p:ph idx="1"/>
          </p:nvPr>
        </p:nvSpPr>
        <p:spPr>
          <a:xfrm>
            <a:off x="519722" y="925106"/>
            <a:ext cx="8229600" cy="4298414"/>
          </a:xfrm>
        </p:spPr>
        <p:txBody>
          <a:bodyPr>
            <a:normAutofit/>
          </a:bodyPr>
          <a:lstStyle/>
          <a:p>
            <a:pPr marL="0" indent="0">
              <a:buNone/>
            </a:pPr>
            <a:r>
              <a:rPr lang="en-US" dirty="0" smtClean="0"/>
              <a:t> </a:t>
            </a:r>
            <a:r>
              <a:rPr lang="en-US" u="sng" dirty="0" smtClean="0"/>
              <a:t>Location</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1400" dirty="0" smtClean="0"/>
          </a:p>
          <a:p>
            <a:pPr marL="0" indent="0">
              <a:buNone/>
            </a:pPr>
            <a:endParaRPr lang="en-US" dirty="0"/>
          </a:p>
        </p:txBody>
      </p:sp>
      <p:sp>
        <p:nvSpPr>
          <p:cNvPr id="13" name="テキスト ボックス 12"/>
          <p:cNvSpPr txBox="1"/>
          <p:nvPr/>
        </p:nvSpPr>
        <p:spPr>
          <a:xfrm>
            <a:off x="550849" y="4580632"/>
            <a:ext cx="72008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a:t>Sri Lanka , officially the Democratic Socialist Republic of Sri Lanka, is an island country in South Asia, located in the Indian Ocean to the southwest of the Bay of Bengal and to the southeast of the Arabian Sea. </a:t>
            </a:r>
            <a:endParaRPr lang="en-US" dirty="0" smtClean="0"/>
          </a:p>
          <a:p>
            <a:pPr marL="285750" indent="-285750">
              <a:buFont typeface="Arial" panose="020B0604020202020204" pitchFamily="34" charset="0"/>
              <a:buChar char="•"/>
            </a:pPr>
            <a:r>
              <a:rPr lang="en-US" dirty="0" smtClean="0"/>
              <a:t>The </a:t>
            </a:r>
            <a:r>
              <a:rPr lang="en-US" dirty="0"/>
              <a:t>island is geographically separated from the Indian subcontinent by the Gulf of </a:t>
            </a:r>
            <a:r>
              <a:rPr lang="en-US" dirty="0" err="1"/>
              <a:t>Mannar</a:t>
            </a:r>
            <a:r>
              <a:rPr lang="en-US" dirty="0"/>
              <a:t> and the Palk Strait. </a:t>
            </a:r>
            <a:endParaRPr lang="en-US" dirty="0" smtClean="0"/>
          </a:p>
          <a:p>
            <a:pPr marL="285750" indent="-285750">
              <a:buFont typeface="Arial" panose="020B0604020202020204" pitchFamily="34" charset="0"/>
              <a:buChar char="•"/>
            </a:pPr>
            <a:r>
              <a:rPr lang="en-US" dirty="0" smtClean="0"/>
              <a:t>The country size is about </a:t>
            </a:r>
            <a:r>
              <a:rPr lang="en-US" altLang="ja-JP" dirty="0" smtClean="0"/>
              <a:t>65,610 Square Km.  (About 0.8 time of </a:t>
            </a:r>
            <a:r>
              <a:rPr lang="en-US" altLang="ja-JP" dirty="0" err="1" smtClean="0"/>
              <a:t>Hikkaido</a:t>
            </a:r>
            <a:r>
              <a:rPr lang="en-US" altLang="ja-JP" dirty="0" smtClean="0"/>
              <a:t>) (from JP F)</a:t>
            </a:r>
            <a:endParaRPr 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340768"/>
            <a:ext cx="3009150" cy="323468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104" y="1196752"/>
            <a:ext cx="3748159" cy="3240360"/>
          </a:xfrm>
          <a:prstGeom prst="rect">
            <a:avLst/>
          </a:prstGeom>
        </p:spPr>
      </p:pic>
      <p:sp>
        <p:nvSpPr>
          <p:cNvPr id="5" name="テキスト ボックス 4"/>
          <p:cNvSpPr txBox="1"/>
          <p:nvPr/>
        </p:nvSpPr>
        <p:spPr>
          <a:xfrm>
            <a:off x="8102262" y="6309320"/>
            <a:ext cx="790217" cy="369332"/>
          </a:xfrm>
          <a:prstGeom prst="rect">
            <a:avLst/>
          </a:prstGeom>
          <a:noFill/>
        </p:spPr>
        <p:txBody>
          <a:bodyPr wrap="square" rtlCol="0">
            <a:spAutoFit/>
          </a:bodyPr>
          <a:lstStyle/>
          <a:p>
            <a:r>
              <a:rPr lang="en-US" dirty="0" smtClean="0"/>
              <a:t>*</a:t>
            </a:r>
            <a:r>
              <a:rPr lang="en-US" dirty="0" err="1" smtClean="0"/>
              <a:t>Rf.W</a:t>
            </a:r>
            <a:endParaRPr lang="en-US" dirty="0"/>
          </a:p>
        </p:txBody>
      </p:sp>
      <p:cxnSp>
        <p:nvCxnSpPr>
          <p:cNvPr id="8" name="直線矢印コネクタ 7"/>
          <p:cNvCxnSpPr/>
          <p:nvPr/>
        </p:nvCxnSpPr>
        <p:spPr>
          <a:xfrm>
            <a:off x="4932040" y="234888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5364088" y="170080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5148064" y="2204864"/>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p:cNvSpPr>
            <a:spLocks noGrp="1"/>
          </p:cNvSpPr>
          <p:nvPr>
            <p:ph type="sldNum" sz="quarter" idx="12"/>
          </p:nvPr>
        </p:nvSpPr>
        <p:spPr/>
        <p:txBody>
          <a:bodyPr/>
          <a:lstStyle/>
          <a:p>
            <a:fld id="{4DE18846-026E-4D51-A672-99437492C653}" type="slidenum">
              <a:rPr lang="en-US" smtClean="0"/>
              <a:t>6</a:t>
            </a:fld>
            <a:endParaRPr lang="en-US" dirty="0"/>
          </a:p>
        </p:txBody>
      </p:sp>
    </p:spTree>
    <p:extLst>
      <p:ext uri="{BB962C8B-B14F-4D97-AF65-F5344CB8AC3E}">
        <p14:creationId xmlns:p14="http://schemas.microsoft.com/office/powerpoint/2010/main" val="336932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956376" y="6165304"/>
            <a:ext cx="792088" cy="369332"/>
          </a:xfrm>
          <a:prstGeom prst="rect">
            <a:avLst/>
          </a:prstGeom>
          <a:noFill/>
        </p:spPr>
        <p:txBody>
          <a:bodyPr wrap="square" rtlCol="0">
            <a:spAutoFit/>
          </a:bodyPr>
          <a:lstStyle/>
          <a:p>
            <a:r>
              <a:rPr lang="en-US" dirty="0" smtClean="0"/>
              <a:t>*Rf. W</a:t>
            </a:r>
            <a:endParaRPr 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09562"/>
            <a:ext cx="4572000" cy="6238875"/>
          </a:xfrm>
          <a:prstGeom prst="rect">
            <a:avLst/>
          </a:prstGeom>
        </p:spPr>
      </p:pic>
      <p:sp>
        <p:nvSpPr>
          <p:cNvPr id="3" name="スライド番号プレースホルダー 2"/>
          <p:cNvSpPr>
            <a:spLocks noGrp="1"/>
          </p:cNvSpPr>
          <p:nvPr>
            <p:ph type="sldNum" sz="quarter" idx="12"/>
          </p:nvPr>
        </p:nvSpPr>
        <p:spPr/>
        <p:txBody>
          <a:bodyPr/>
          <a:lstStyle/>
          <a:p>
            <a:fld id="{4DE18846-026E-4D51-A672-99437492C653}" type="slidenum">
              <a:rPr lang="en-US" smtClean="0"/>
              <a:t>7</a:t>
            </a:fld>
            <a:endParaRPr lang="en-US" dirty="0"/>
          </a:p>
        </p:txBody>
      </p:sp>
    </p:spTree>
    <p:extLst>
      <p:ext uri="{BB962C8B-B14F-4D97-AF65-F5344CB8AC3E}">
        <p14:creationId xmlns:p14="http://schemas.microsoft.com/office/powerpoint/2010/main" val="44034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normAutofit fontScale="90000"/>
          </a:bodyPr>
          <a:lstStyle/>
          <a:p>
            <a:r>
              <a:rPr lang="en-US" dirty="0" smtClean="0"/>
              <a:t>Jamaica Fundamentals</a:t>
            </a:r>
            <a:endParaRPr lang="en-US" dirty="0"/>
          </a:p>
        </p:txBody>
      </p:sp>
      <p:sp>
        <p:nvSpPr>
          <p:cNvPr id="3" name="コンテンツ プレースホルダー 2"/>
          <p:cNvSpPr>
            <a:spLocks noGrp="1"/>
          </p:cNvSpPr>
          <p:nvPr>
            <p:ph idx="1"/>
          </p:nvPr>
        </p:nvSpPr>
        <p:spPr>
          <a:xfrm>
            <a:off x="395536" y="829652"/>
            <a:ext cx="8229600" cy="5217443"/>
          </a:xfrm>
        </p:spPr>
        <p:txBody>
          <a:bodyPr/>
          <a:lstStyle/>
          <a:p>
            <a:pPr marL="0" indent="0">
              <a:buNone/>
            </a:pPr>
            <a:r>
              <a:rPr lang="en-US" dirty="0" smtClean="0"/>
              <a:t>Geography, climate:  </a:t>
            </a:r>
          </a:p>
          <a:p>
            <a:pPr marL="0" indent="0">
              <a:buNone/>
            </a:pPr>
            <a:r>
              <a:rPr lang="en-US" dirty="0" smtClean="0"/>
              <a:t>      </a:t>
            </a:r>
            <a:endParaRPr 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84784"/>
            <a:ext cx="3024336" cy="4752528"/>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484784"/>
            <a:ext cx="6840760" cy="4841527"/>
          </a:xfrm>
          <a:prstGeom prst="rect">
            <a:avLst/>
          </a:prstGeom>
        </p:spPr>
      </p:pic>
      <p:sp>
        <p:nvSpPr>
          <p:cNvPr id="6" name="テキスト ボックス 5"/>
          <p:cNvSpPr txBox="1"/>
          <p:nvPr/>
        </p:nvSpPr>
        <p:spPr>
          <a:xfrm>
            <a:off x="8102262" y="6309320"/>
            <a:ext cx="790217" cy="369332"/>
          </a:xfrm>
          <a:prstGeom prst="rect">
            <a:avLst/>
          </a:prstGeom>
          <a:noFill/>
        </p:spPr>
        <p:txBody>
          <a:bodyPr wrap="square" rtlCol="0">
            <a:spAutoFit/>
          </a:bodyPr>
          <a:lstStyle/>
          <a:p>
            <a:r>
              <a:rPr lang="en-US" dirty="0" smtClean="0"/>
              <a:t>*</a:t>
            </a:r>
            <a:r>
              <a:rPr lang="en-US" dirty="0" err="1" smtClean="0"/>
              <a:t>Rf.W</a:t>
            </a:r>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8</a:t>
            </a:fld>
            <a:endParaRPr lang="en-US" dirty="0"/>
          </a:p>
        </p:txBody>
      </p:sp>
    </p:spTree>
    <p:extLst>
      <p:ext uri="{BB962C8B-B14F-4D97-AF65-F5344CB8AC3E}">
        <p14:creationId xmlns:p14="http://schemas.microsoft.com/office/powerpoint/2010/main" val="301627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txBox="1">
            <a:spLocks noGrp="1"/>
          </p:cNvSpPr>
          <p:nvPr>
            <p:ph idx="1"/>
          </p:nvPr>
        </p:nvSpPr>
        <p:spPr>
          <a:xfrm>
            <a:off x="467544" y="332656"/>
            <a:ext cx="8229600" cy="62724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sz="2400" b="1" u="sng" dirty="0" smtClean="0">
                <a:solidFill>
                  <a:schemeClr val="tx1"/>
                </a:solidFill>
              </a:rPr>
              <a:t>Geography:(Sri Lanka):</a:t>
            </a:r>
          </a:p>
          <a:p>
            <a:r>
              <a:rPr lang="en-US" sz="2400" dirty="0" smtClean="0">
                <a:solidFill>
                  <a:schemeClr val="tx1"/>
                </a:solidFill>
              </a:rPr>
              <a:t>Locates below the India and very close to the Equator. </a:t>
            </a:r>
          </a:p>
          <a:p>
            <a:r>
              <a:rPr lang="en-US" sz="2000" dirty="0" smtClean="0">
                <a:solidFill>
                  <a:schemeClr val="tx1"/>
                </a:solidFill>
              </a:rPr>
              <a:t>Consists </a:t>
            </a:r>
            <a:r>
              <a:rPr lang="en-US" sz="2000" dirty="0">
                <a:solidFill>
                  <a:schemeClr val="tx1"/>
                </a:solidFill>
              </a:rPr>
              <a:t>mostly of flat to rolling coastal </a:t>
            </a:r>
            <a:r>
              <a:rPr lang="en-US" sz="2000" dirty="0" smtClean="0">
                <a:solidFill>
                  <a:schemeClr val="tx1"/>
                </a:solidFill>
              </a:rPr>
              <a:t>plains</a:t>
            </a:r>
          </a:p>
          <a:p>
            <a:r>
              <a:rPr lang="en-US" sz="2000" dirty="0" smtClean="0"/>
              <a:t>Has Mountains </a:t>
            </a:r>
            <a:r>
              <a:rPr lang="en-US" sz="2000" dirty="0"/>
              <a:t>rising only in the south-central part</a:t>
            </a:r>
            <a:r>
              <a:rPr lang="en-US" sz="2000" dirty="0" smtClean="0"/>
              <a:t>.</a:t>
            </a:r>
          </a:p>
          <a:p>
            <a:r>
              <a:rPr lang="en-US" sz="2000" dirty="0" smtClean="0"/>
              <a:t>The </a:t>
            </a:r>
            <a:r>
              <a:rPr lang="en-US" sz="2000" dirty="0"/>
              <a:t>highest </a:t>
            </a:r>
            <a:r>
              <a:rPr lang="en-US" sz="2000" dirty="0" smtClean="0"/>
              <a:t>mountain  </a:t>
            </a:r>
            <a:r>
              <a:rPr lang="en-US" sz="2000" dirty="0"/>
              <a:t>is </a:t>
            </a:r>
            <a:r>
              <a:rPr lang="en-US" sz="2000" dirty="0" err="1"/>
              <a:t>Pidurutalagala</a:t>
            </a:r>
            <a:r>
              <a:rPr lang="en-US" sz="2000" dirty="0"/>
              <a:t>, reaching 2,524 </a:t>
            </a:r>
            <a:r>
              <a:rPr lang="en-US" sz="2000" dirty="0" err="1" smtClean="0"/>
              <a:t>metres</a:t>
            </a:r>
            <a:r>
              <a:rPr lang="en-US" sz="2000" dirty="0" smtClean="0"/>
              <a:t>.</a:t>
            </a:r>
          </a:p>
          <a:p>
            <a:r>
              <a:rPr lang="en-US" sz="2000" dirty="0" smtClean="0"/>
              <a:t>Has </a:t>
            </a:r>
            <a:r>
              <a:rPr lang="en-US" sz="2000" dirty="0"/>
              <a:t>103 rivers. The longest </a:t>
            </a:r>
            <a:r>
              <a:rPr lang="en-US" sz="2000" dirty="0" smtClean="0"/>
              <a:t> one </a:t>
            </a:r>
            <a:r>
              <a:rPr lang="en-US" sz="2000" dirty="0"/>
              <a:t>is the </a:t>
            </a:r>
            <a:r>
              <a:rPr lang="en-US" sz="2000" dirty="0" err="1"/>
              <a:t>Mahaweli</a:t>
            </a:r>
            <a:r>
              <a:rPr lang="en-US" sz="2000" dirty="0"/>
              <a:t> River, extending 335 </a:t>
            </a:r>
            <a:r>
              <a:rPr lang="en-US" sz="2000" dirty="0" smtClean="0"/>
              <a:t>KM.</a:t>
            </a:r>
          </a:p>
          <a:p>
            <a:r>
              <a:rPr lang="en-US" sz="2000" dirty="0" smtClean="0"/>
              <a:t>Has 51 </a:t>
            </a:r>
            <a:r>
              <a:rPr lang="en-US" sz="2000" dirty="0"/>
              <a:t>natural waterfalls of 10 meters or </a:t>
            </a:r>
            <a:r>
              <a:rPr lang="en-US" sz="2000" dirty="0" smtClean="0"/>
              <a:t>more due to much rainfall. </a:t>
            </a:r>
            <a:r>
              <a:rPr lang="en-US" sz="2000" dirty="0"/>
              <a:t>The highest is </a:t>
            </a:r>
            <a:r>
              <a:rPr lang="en-US" sz="2000" dirty="0" err="1"/>
              <a:t>Bambarakanda</a:t>
            </a:r>
            <a:r>
              <a:rPr lang="en-US" sz="2000" dirty="0"/>
              <a:t> Falls, with a height of 263 </a:t>
            </a:r>
            <a:r>
              <a:rPr lang="en-US" sz="2000" dirty="0" err="1"/>
              <a:t>metres</a:t>
            </a:r>
            <a:r>
              <a:rPr lang="en-US" sz="2000" dirty="0"/>
              <a:t> (863 </a:t>
            </a:r>
            <a:r>
              <a:rPr lang="en-US" sz="2000" dirty="0" err="1"/>
              <a:t>ft</a:t>
            </a:r>
            <a:r>
              <a:rPr lang="en-US" sz="2000" dirty="0" smtClean="0"/>
              <a:t>).</a:t>
            </a:r>
          </a:p>
          <a:p>
            <a:pPr marL="0" indent="0">
              <a:buNone/>
            </a:pPr>
            <a:r>
              <a:rPr lang="en-US" sz="2400" u="sng" dirty="0" smtClean="0"/>
              <a:t>Climate:  (*</a:t>
            </a:r>
            <a:r>
              <a:rPr lang="en-US" sz="2400" u="sng" dirty="0" err="1" smtClean="0"/>
              <a:t>Rf.W</a:t>
            </a:r>
            <a:r>
              <a:rPr lang="en-US" sz="2400" u="sng" dirty="0" smtClean="0"/>
              <a:t>)</a:t>
            </a:r>
          </a:p>
          <a:p>
            <a:r>
              <a:rPr lang="en-US" sz="2000" dirty="0" smtClean="0"/>
              <a:t>Climate  is tropical, with hot and humid weather.</a:t>
            </a:r>
          </a:p>
          <a:p>
            <a:r>
              <a:rPr lang="en-US" sz="2000" dirty="0"/>
              <a:t>Average yearly temperatures range from 28 °C </a:t>
            </a:r>
            <a:r>
              <a:rPr lang="en-US" sz="2000" dirty="0" smtClean="0"/>
              <a:t> </a:t>
            </a:r>
            <a:r>
              <a:rPr lang="en-US" sz="2000" dirty="0"/>
              <a:t>to nearly 31 °C </a:t>
            </a:r>
            <a:r>
              <a:rPr lang="en-US" sz="2000" dirty="0" smtClean="0"/>
              <a:t>.</a:t>
            </a:r>
          </a:p>
          <a:p>
            <a:r>
              <a:rPr lang="en-US" sz="2000" dirty="0" smtClean="0"/>
              <a:t>Higher inland regions are more temperate. </a:t>
            </a:r>
          </a:p>
          <a:p>
            <a:r>
              <a:rPr lang="en-US" sz="2000" dirty="0"/>
              <a:t>Rainfall pattern is influenced by monsoon winds from the Indian Ocean and Bay of Bengal. </a:t>
            </a:r>
            <a:r>
              <a:rPr lang="en-US" sz="2000" dirty="0" smtClean="0"/>
              <a:t> The central </a:t>
            </a:r>
            <a:r>
              <a:rPr lang="en-US" sz="2000" dirty="0"/>
              <a:t>highlands </a:t>
            </a:r>
            <a:r>
              <a:rPr lang="en-US" sz="2000" dirty="0" smtClean="0"/>
              <a:t>is “wet zone” and receives </a:t>
            </a:r>
            <a:r>
              <a:rPr lang="en-US" sz="2000" dirty="0"/>
              <a:t>up to 2,500 </a:t>
            </a:r>
            <a:r>
              <a:rPr lang="en-US" sz="2000" dirty="0" smtClean="0"/>
              <a:t>mm of rains annually.</a:t>
            </a:r>
          </a:p>
          <a:p>
            <a:r>
              <a:rPr lang="en-US" sz="2000" dirty="0" smtClean="0"/>
              <a:t> Most </a:t>
            </a:r>
            <a:r>
              <a:rPr lang="en-US" sz="2000" dirty="0"/>
              <a:t>of the east, southeast, and northern parts of Sri Lanka comprise the "dry zone</a:t>
            </a:r>
            <a:r>
              <a:rPr lang="en-US" sz="2000" dirty="0" smtClean="0"/>
              <a:t>", and receives not much rain annually ( </a:t>
            </a:r>
            <a:r>
              <a:rPr lang="en-US" sz="2000" dirty="0"/>
              <a:t>1,200 and 1,900 </a:t>
            </a:r>
            <a:r>
              <a:rPr lang="en-US" sz="2000" dirty="0" smtClean="0"/>
              <a:t>mm). </a:t>
            </a:r>
          </a:p>
        </p:txBody>
      </p:sp>
      <p:sp>
        <p:nvSpPr>
          <p:cNvPr id="3" name="テキスト ボックス 2"/>
          <p:cNvSpPr txBox="1"/>
          <p:nvPr/>
        </p:nvSpPr>
        <p:spPr>
          <a:xfrm>
            <a:off x="3635896" y="476672"/>
            <a:ext cx="790217" cy="369332"/>
          </a:xfrm>
          <a:prstGeom prst="rect">
            <a:avLst/>
          </a:prstGeom>
          <a:noFill/>
        </p:spPr>
        <p:txBody>
          <a:bodyPr wrap="square" rtlCol="0">
            <a:spAutoFit/>
          </a:bodyPr>
          <a:lstStyle/>
          <a:p>
            <a:r>
              <a:rPr lang="en-US" dirty="0" smtClean="0"/>
              <a:t>*</a:t>
            </a:r>
            <a:r>
              <a:rPr lang="en-US" dirty="0" err="1" smtClean="0"/>
              <a:t>Rf.W</a:t>
            </a:r>
            <a:endParaRPr lang="en-US" dirty="0"/>
          </a:p>
        </p:txBody>
      </p:sp>
      <p:sp>
        <p:nvSpPr>
          <p:cNvPr id="2" name="スライド番号プレースホルダー 1"/>
          <p:cNvSpPr>
            <a:spLocks noGrp="1"/>
          </p:cNvSpPr>
          <p:nvPr>
            <p:ph type="sldNum" sz="quarter" idx="12"/>
          </p:nvPr>
        </p:nvSpPr>
        <p:spPr/>
        <p:txBody>
          <a:bodyPr/>
          <a:lstStyle/>
          <a:p>
            <a:fld id="{4DE18846-026E-4D51-A672-99437492C653}" type="slidenum">
              <a:rPr lang="en-US" smtClean="0"/>
              <a:t>9</a:t>
            </a:fld>
            <a:endParaRPr lang="en-US" dirty="0"/>
          </a:p>
        </p:txBody>
      </p:sp>
    </p:spTree>
    <p:extLst>
      <p:ext uri="{BB962C8B-B14F-4D97-AF65-F5344CB8AC3E}">
        <p14:creationId xmlns:p14="http://schemas.microsoft.com/office/powerpoint/2010/main" val="7989358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5075</TotalTime>
  <Words>2944</Words>
  <Application>Microsoft Office PowerPoint</Application>
  <PresentationFormat>画面に合わせる (4:3)</PresentationFormat>
  <Paragraphs>509</Paragraphs>
  <Slides>40</Slides>
  <Notes>1</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​​テーマ</vt:lpstr>
      <vt:lpstr>SGC International Café (SGC インターナシナルカフェ）</vt:lpstr>
      <vt:lpstr>Welcome to “ SGC International Café” </vt:lpstr>
      <vt:lpstr>Today`s agenda:  </vt:lpstr>
      <vt:lpstr>PowerPoint プレゼンテーション</vt:lpstr>
      <vt:lpstr>Explore Sri Lanka!</vt:lpstr>
      <vt:lpstr>Sri Lanka Fundamentals</vt:lpstr>
      <vt:lpstr>PowerPoint プレゼンテーション</vt:lpstr>
      <vt:lpstr>Jamaica Fundamentals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Sri Lanka Fundamentals</vt:lpstr>
      <vt:lpstr>PowerPoint プレゼンテーション</vt:lpstr>
      <vt:lpstr>PowerPoint プレゼンテーション</vt:lpstr>
      <vt:lpstr>PowerPoint プレゼンテーション</vt:lpstr>
      <vt:lpstr>Sri Lanka Major Cities</vt:lpstr>
      <vt:lpstr>PowerPoint プレゼンテーション</vt:lpstr>
      <vt:lpstr>Brief History of Sri Lanka(*RFW)</vt:lpstr>
      <vt:lpstr>Brief History of Sri Lanka</vt:lpstr>
      <vt:lpstr>Industry &amp; People</vt:lpstr>
      <vt:lpstr>Language  </vt:lpstr>
      <vt:lpstr>Culture                      </vt:lpstr>
      <vt:lpstr>Culture </vt:lpstr>
      <vt:lpstr>PowerPoint プレゼンテーション</vt:lpstr>
      <vt:lpstr>Sightseeing Place </vt:lpstr>
      <vt:lpstr>Sightseeing Spot</vt:lpstr>
      <vt:lpstr>Sightseeing Spot</vt:lpstr>
      <vt:lpstr>PowerPoint プレゼンテーション</vt:lpstr>
      <vt:lpstr>PowerPoint プレゼンテーション</vt:lpstr>
      <vt:lpstr>PowerPoint プレゼンテーション</vt:lpstr>
      <vt:lpstr>Safari in Sri lanka</vt:lpstr>
      <vt:lpstr>PowerPoint プレゼンテーション</vt:lpstr>
      <vt:lpstr>PowerPoint プレゼンテーション</vt:lpstr>
      <vt:lpstr>PowerPoint プレゼンテーション</vt:lpstr>
      <vt:lpstr>Ms. Saji`s corner</vt:lpstr>
      <vt:lpstr>Questions about Sri Lanka</vt:lpstr>
      <vt:lpstr>Question and answer</vt:lpstr>
      <vt:lpstr>Refernces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oner</dc:creator>
  <cp:lastModifiedBy>oner</cp:lastModifiedBy>
  <cp:revision>240</cp:revision>
  <cp:lastPrinted>2019-11-20T01:45:55Z</cp:lastPrinted>
  <dcterms:created xsi:type="dcterms:W3CDTF">2019-08-14T02:37:55Z</dcterms:created>
  <dcterms:modified xsi:type="dcterms:W3CDTF">2019-12-01T02:02:15Z</dcterms:modified>
</cp:coreProperties>
</file>